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Frunchy Sage" charset="1" panose="00000000000000000000"/>
      <p:regular r:id="rId37"/>
    </p:embeddedFont>
    <p:embeddedFont>
      <p:font typeface="Open Sans Bold" charset="1" panose="020B0806030504020204"/>
      <p:regular r:id="rId38"/>
    </p:embeddedFont>
    <p:embeddedFont>
      <p:font typeface="Monterchi Serif" charset="1" panose="02000503060000020004"/>
      <p:regular r:id="rId39"/>
    </p:embeddedFont>
    <p:embeddedFont>
      <p:font typeface="Open Sans" charset="1" panose="020B0606030504020204"/>
      <p:regular r:id="rId40"/>
    </p:embeddedFont>
    <p:embeddedFont>
      <p:font typeface="Droid Arabic Kufi Bold" charset="1" panose="020B0806030804020204"/>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1E0D6"/>
        </a:solidFill>
      </p:bgPr>
    </p:bg>
    <p:spTree>
      <p:nvGrpSpPr>
        <p:cNvPr id="1" name=""/>
        <p:cNvGrpSpPr/>
        <p:nvPr/>
      </p:nvGrpSpPr>
      <p:grpSpPr>
        <a:xfrm>
          <a:off x="0" y="0"/>
          <a:ext cx="0" cy="0"/>
          <a:chOff x="0" y="0"/>
          <a:chExt cx="0" cy="0"/>
        </a:xfrm>
      </p:grpSpPr>
      <p:sp>
        <p:nvSpPr>
          <p:cNvPr name="TextBox 2" id="2"/>
          <p:cNvSpPr txBox="true"/>
          <p:nvPr/>
        </p:nvSpPr>
        <p:spPr>
          <a:xfrm rot="0">
            <a:off x="91220" y="1454895"/>
            <a:ext cx="17615414" cy="1832610"/>
          </a:xfrm>
          <a:prstGeom prst="rect">
            <a:avLst/>
          </a:prstGeom>
        </p:spPr>
        <p:txBody>
          <a:bodyPr anchor="t" rtlCol="false" tIns="0" lIns="0" bIns="0" rIns="0">
            <a:spAutoFit/>
          </a:bodyPr>
          <a:lstStyle/>
          <a:p>
            <a:pPr algn="ctr">
              <a:lnSpc>
                <a:spcPts val="13439"/>
              </a:lnSpc>
              <a:spcBef>
                <a:spcPct val="0"/>
              </a:spcBef>
            </a:pPr>
            <a:r>
              <a:rPr lang="en-US" sz="9600">
                <a:solidFill>
                  <a:srgbClr val="2F2F2D"/>
                </a:solidFill>
                <a:latin typeface="Frunchy Sage"/>
                <a:ea typeface="Frunchy Sage"/>
                <a:cs typeface="Frunchy Sage"/>
                <a:sym typeface="Frunchy Sage"/>
              </a:rPr>
              <a:t>adventure works 2022 sales DWH project</a:t>
            </a:r>
          </a:p>
        </p:txBody>
      </p:sp>
      <p:sp>
        <p:nvSpPr>
          <p:cNvPr name="Freeform 3" id="3"/>
          <p:cNvSpPr/>
          <p:nvPr/>
        </p:nvSpPr>
        <p:spPr>
          <a:xfrm flipH="false" flipV="false" rot="0">
            <a:off x="1028700" y="231030"/>
            <a:ext cx="1595341" cy="1595341"/>
          </a:xfrm>
          <a:custGeom>
            <a:avLst/>
            <a:gdLst/>
            <a:ahLst/>
            <a:cxnLst/>
            <a:rect r="r" b="b" t="t" l="l"/>
            <a:pathLst>
              <a:path h="1595341" w="1595341">
                <a:moveTo>
                  <a:pt x="0" y="0"/>
                </a:moveTo>
                <a:lnTo>
                  <a:pt x="1595341" y="0"/>
                </a:lnTo>
                <a:lnTo>
                  <a:pt x="1595341" y="1595340"/>
                </a:lnTo>
                <a:lnTo>
                  <a:pt x="0" y="1595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7383556" y="1033463"/>
            <a:ext cx="7185300" cy="0"/>
          </a:xfrm>
          <a:prstGeom prst="line">
            <a:avLst/>
          </a:prstGeom>
          <a:ln cap="rnd" w="9525">
            <a:solidFill>
              <a:srgbClr val="2F2F2D"/>
            </a:solidFill>
            <a:prstDash val="solid"/>
            <a:headEnd type="none" len="sm" w="sm"/>
            <a:tailEnd type="none" len="sm" w="sm"/>
          </a:ln>
        </p:spPr>
      </p:sp>
      <p:sp>
        <p:nvSpPr>
          <p:cNvPr name="Freeform 5" id="5"/>
          <p:cNvSpPr/>
          <p:nvPr/>
        </p:nvSpPr>
        <p:spPr>
          <a:xfrm flipH="false" flipV="false" rot="0">
            <a:off x="2912733" y="231030"/>
            <a:ext cx="1595341" cy="1595341"/>
          </a:xfrm>
          <a:custGeom>
            <a:avLst/>
            <a:gdLst/>
            <a:ahLst/>
            <a:cxnLst/>
            <a:rect r="r" b="b" t="t" l="l"/>
            <a:pathLst>
              <a:path h="1595341" w="1595341">
                <a:moveTo>
                  <a:pt x="0" y="0"/>
                </a:moveTo>
                <a:lnTo>
                  <a:pt x="1595341" y="0"/>
                </a:lnTo>
                <a:lnTo>
                  <a:pt x="1595341" y="1595340"/>
                </a:lnTo>
                <a:lnTo>
                  <a:pt x="0" y="1595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883222" y="231030"/>
            <a:ext cx="1595341" cy="1595341"/>
          </a:xfrm>
          <a:custGeom>
            <a:avLst/>
            <a:gdLst/>
            <a:ahLst/>
            <a:cxnLst/>
            <a:rect r="r" b="b" t="t" l="l"/>
            <a:pathLst>
              <a:path h="1595341" w="1595341">
                <a:moveTo>
                  <a:pt x="0" y="0"/>
                </a:moveTo>
                <a:lnTo>
                  <a:pt x="1595341" y="0"/>
                </a:lnTo>
                <a:lnTo>
                  <a:pt x="1595341" y="1595340"/>
                </a:lnTo>
                <a:lnTo>
                  <a:pt x="0" y="1595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5779057" y="6389382"/>
            <a:ext cx="6729886" cy="1500499"/>
          </a:xfrm>
          <a:prstGeom prst="rect">
            <a:avLst/>
          </a:prstGeom>
        </p:spPr>
        <p:txBody>
          <a:bodyPr anchor="t" rtlCol="false" tIns="0" lIns="0" bIns="0" rIns="0">
            <a:spAutoFit/>
          </a:bodyPr>
          <a:lstStyle/>
          <a:p>
            <a:pPr algn="ctr">
              <a:lnSpc>
                <a:spcPts val="6020"/>
              </a:lnSpc>
            </a:pPr>
            <a:r>
              <a:rPr lang="en-US" sz="4300" b="true">
                <a:solidFill>
                  <a:srgbClr val="2F2F2D"/>
                </a:solidFill>
                <a:latin typeface="Open Sans Bold"/>
                <a:ea typeface="Open Sans Bold"/>
                <a:cs typeface="Open Sans Bold"/>
                <a:sym typeface="Open Sans Bold"/>
              </a:rPr>
              <a:t>Team Members:</a:t>
            </a:r>
          </a:p>
          <a:p>
            <a:pPr algn="ctr">
              <a:lnSpc>
                <a:spcPts val="6020"/>
              </a:lnSpc>
              <a:spcBef>
                <a:spcPct val="0"/>
              </a:spcBef>
            </a:pPr>
          </a:p>
        </p:txBody>
      </p:sp>
      <p:sp>
        <p:nvSpPr>
          <p:cNvPr name="TextBox 8" id="8"/>
          <p:cNvSpPr txBox="true"/>
          <p:nvPr/>
        </p:nvSpPr>
        <p:spPr>
          <a:xfrm rot="0">
            <a:off x="166663" y="7547344"/>
            <a:ext cx="17954675" cy="1889760"/>
          </a:xfrm>
          <a:prstGeom prst="rect">
            <a:avLst/>
          </a:prstGeom>
        </p:spPr>
        <p:txBody>
          <a:bodyPr anchor="t" rtlCol="false" tIns="0" lIns="0" bIns="0" rIns="0">
            <a:spAutoFit/>
          </a:bodyPr>
          <a:lstStyle/>
          <a:p>
            <a:pPr algn="ctr">
              <a:lnSpc>
                <a:spcPts val="5040"/>
              </a:lnSpc>
              <a:spcBef>
                <a:spcPct val="0"/>
              </a:spcBef>
            </a:pPr>
            <a:r>
              <a:rPr lang="en-US" b="true" sz="3600">
                <a:solidFill>
                  <a:srgbClr val="2F2F2D"/>
                </a:solidFill>
                <a:latin typeface="Open Sans Bold"/>
                <a:ea typeface="Open Sans Bold"/>
                <a:cs typeface="Open Sans Bold"/>
                <a:sym typeface="Open Sans Bold"/>
              </a:rPr>
              <a:t>Marina Mohsen . Aya Raafat . Salma Mustafa</a:t>
            </a:r>
          </a:p>
          <a:p>
            <a:pPr algn="ctr">
              <a:lnSpc>
                <a:spcPts val="5040"/>
              </a:lnSpc>
              <a:spcBef>
                <a:spcPct val="0"/>
              </a:spcBef>
            </a:pPr>
            <a:r>
              <a:rPr lang="en-US" b="true" sz="3600">
                <a:solidFill>
                  <a:srgbClr val="2F2F2D"/>
                </a:solidFill>
                <a:latin typeface="Open Sans Bold"/>
                <a:ea typeface="Open Sans Bold"/>
                <a:cs typeface="Open Sans Bold"/>
                <a:sym typeface="Open Sans Bold"/>
              </a:rPr>
              <a:t> Mahmoud Elsharnoby . Mohamed Hamdy .</a:t>
            </a:r>
          </a:p>
          <a:p>
            <a:pPr algn="ctr">
              <a:lnSpc>
                <a:spcPts val="5040"/>
              </a:lnSpc>
              <a:spcBef>
                <a:spcPct val="0"/>
              </a:spcBef>
            </a:pPr>
            <a:r>
              <a:rPr lang="en-US" b="true" sz="3600">
                <a:solidFill>
                  <a:srgbClr val="2F2F2D"/>
                </a:solidFill>
                <a:latin typeface="Open Sans Bold"/>
                <a:ea typeface="Open Sans Bold"/>
                <a:cs typeface="Open Sans Bold"/>
                <a:sym typeface="Open Sans Bold"/>
              </a:rPr>
              <a:t>Yousef Taha . Omar kamel . Yousef Sobhy</a:t>
            </a:r>
          </a:p>
        </p:txBody>
      </p:sp>
      <p:sp>
        <p:nvSpPr>
          <p:cNvPr name="TextBox 9" id="9"/>
          <p:cNvSpPr txBox="true"/>
          <p:nvPr/>
        </p:nvSpPr>
        <p:spPr>
          <a:xfrm rot="0">
            <a:off x="1088410" y="3701427"/>
            <a:ext cx="16111181" cy="811530"/>
          </a:xfrm>
          <a:prstGeom prst="rect">
            <a:avLst/>
          </a:prstGeom>
        </p:spPr>
        <p:txBody>
          <a:bodyPr anchor="t" rtlCol="false" tIns="0" lIns="0" bIns="0" rIns="0">
            <a:spAutoFit/>
          </a:bodyPr>
          <a:lstStyle/>
          <a:p>
            <a:pPr algn="ctr">
              <a:lnSpc>
                <a:spcPts val="6719"/>
              </a:lnSpc>
              <a:spcBef>
                <a:spcPct val="0"/>
              </a:spcBef>
            </a:pPr>
            <a:r>
              <a:rPr lang="en-US" sz="4800">
                <a:solidFill>
                  <a:srgbClr val="2F2F2D"/>
                </a:solidFill>
                <a:latin typeface="Monterchi Serif"/>
                <a:ea typeface="Monterchi Serif"/>
                <a:cs typeface="Monterchi Serif"/>
                <a:sym typeface="Monterchi Serif"/>
              </a:rPr>
              <a:t>Optimizing sales operations and insights through data warehousing</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E1E0D6"/>
        </a:solidFill>
      </p:bgPr>
    </p:bg>
    <p:spTree>
      <p:nvGrpSpPr>
        <p:cNvPr id="1" name=""/>
        <p:cNvGrpSpPr/>
        <p:nvPr/>
      </p:nvGrpSpPr>
      <p:grpSpPr>
        <a:xfrm>
          <a:off x="0" y="0"/>
          <a:ext cx="0" cy="0"/>
          <a:chOff x="0" y="0"/>
          <a:chExt cx="0" cy="0"/>
        </a:xfrm>
      </p:grpSpPr>
      <p:sp>
        <p:nvSpPr>
          <p:cNvPr name="TextBox 2" id="2"/>
          <p:cNvSpPr txBox="true"/>
          <p:nvPr/>
        </p:nvSpPr>
        <p:spPr>
          <a:xfrm rot="0">
            <a:off x="859663" y="1043814"/>
            <a:ext cx="16568674" cy="8123172"/>
          </a:xfrm>
          <a:prstGeom prst="rect">
            <a:avLst/>
          </a:prstGeom>
        </p:spPr>
        <p:txBody>
          <a:bodyPr anchor="t" rtlCol="false" tIns="0" lIns="0" bIns="0" rIns="0">
            <a:spAutoFit/>
          </a:bodyPr>
          <a:lstStyle/>
          <a:p>
            <a:pPr algn="l">
              <a:lnSpc>
                <a:spcPts val="5866"/>
              </a:lnSpc>
            </a:pPr>
            <a:r>
              <a:rPr lang="en-US" sz="4190" b="true">
                <a:solidFill>
                  <a:srgbClr val="000000"/>
                </a:solidFill>
                <a:latin typeface="Open Sans Bold"/>
                <a:ea typeface="Open Sans Bold"/>
                <a:cs typeface="Open Sans Bold"/>
                <a:sym typeface="Open Sans Bold"/>
              </a:rPr>
              <a:t>2. Customer Data Management</a:t>
            </a:r>
          </a:p>
          <a:p>
            <a:pPr algn="l">
              <a:lnSpc>
                <a:spcPts val="5866"/>
              </a:lnSpc>
            </a:pPr>
          </a:p>
          <a:p>
            <a:pPr algn="l" marL="1766090" indent="-588697" lvl="2">
              <a:lnSpc>
                <a:spcPts val="5726"/>
              </a:lnSpc>
              <a:buFont typeface="Arial"/>
              <a:buChar char="⚬"/>
            </a:pPr>
            <a:r>
              <a:rPr lang="en-US" b="true" sz="4090">
                <a:solidFill>
                  <a:srgbClr val="000000"/>
                </a:solidFill>
                <a:latin typeface="Open Sans Bold"/>
                <a:ea typeface="Open Sans Bold"/>
                <a:cs typeface="Open Sans Bold"/>
                <a:sym typeface="Open Sans Bold"/>
              </a:rPr>
              <a:t>Requirement: Store and update customer information.</a:t>
            </a:r>
          </a:p>
          <a:p>
            <a:pPr algn="l" marL="1809269" indent="-603090" lvl="2">
              <a:lnSpc>
                <a:spcPts val="5866"/>
              </a:lnSpc>
              <a:buFont typeface="Arial"/>
              <a:buChar char="⚬"/>
            </a:pPr>
            <a:r>
              <a:rPr lang="en-US" b="true" sz="4190">
                <a:solidFill>
                  <a:srgbClr val="000000"/>
                </a:solidFill>
                <a:latin typeface="Open Sans Bold"/>
                <a:ea typeface="Open Sans Bold"/>
                <a:cs typeface="Open Sans Bold"/>
                <a:sym typeface="Open Sans Bold"/>
              </a:rPr>
              <a:t>Details:</a:t>
            </a:r>
          </a:p>
          <a:p>
            <a:pPr algn="l" marL="2713903" indent="-678476" lvl="3">
              <a:lnSpc>
                <a:spcPts val="5866"/>
              </a:lnSpc>
              <a:spcBef>
                <a:spcPct val="0"/>
              </a:spcBef>
              <a:buFont typeface="Arial"/>
              <a:buChar char="￭"/>
            </a:pPr>
            <a:r>
              <a:rPr lang="en-US" sz="4190">
                <a:solidFill>
                  <a:srgbClr val="000000"/>
                </a:solidFill>
                <a:latin typeface="Open Sans"/>
                <a:ea typeface="Open Sans"/>
                <a:cs typeface="Open Sans"/>
                <a:sym typeface="Open Sans"/>
              </a:rPr>
              <a:t>The Customer table should </a:t>
            </a:r>
            <a:r>
              <a:rPr lang="en-US" b="true" sz="4190">
                <a:solidFill>
                  <a:srgbClr val="000000"/>
                </a:solidFill>
                <a:latin typeface="Open Sans Bold"/>
                <a:ea typeface="Open Sans Bold"/>
                <a:cs typeface="Open Sans Bold"/>
                <a:sym typeface="Open Sans Bold"/>
              </a:rPr>
              <a:t>store all customer-related information</a:t>
            </a:r>
            <a:r>
              <a:rPr lang="en-US" sz="4190">
                <a:solidFill>
                  <a:srgbClr val="000000"/>
                </a:solidFill>
                <a:latin typeface="Open Sans"/>
                <a:ea typeface="Open Sans"/>
                <a:cs typeface="Open Sans"/>
                <a:sym typeface="Open Sans"/>
              </a:rPr>
              <a:t>, including name, address, account number, and sales territ</a:t>
            </a:r>
            <a:r>
              <a:rPr lang="en-US" sz="4190">
                <a:solidFill>
                  <a:srgbClr val="000000"/>
                </a:solidFill>
                <a:latin typeface="Open Sans"/>
                <a:ea typeface="Open Sans"/>
                <a:cs typeface="Open Sans"/>
                <a:sym typeface="Open Sans"/>
              </a:rPr>
              <a:t>ory.</a:t>
            </a:r>
          </a:p>
          <a:p>
            <a:pPr algn="l" marL="2713903" indent="-678476" lvl="3">
              <a:lnSpc>
                <a:spcPts val="5866"/>
              </a:lnSpc>
              <a:spcBef>
                <a:spcPct val="0"/>
              </a:spcBef>
              <a:buFont typeface="Arial"/>
              <a:buChar char="￭"/>
            </a:pPr>
            <a:r>
              <a:rPr lang="en-US" sz="4190">
                <a:solidFill>
                  <a:srgbClr val="000000"/>
                </a:solidFill>
                <a:latin typeface="Open Sans"/>
                <a:ea typeface="Open Sans"/>
                <a:cs typeface="Open Sans"/>
                <a:sym typeface="Open Sans"/>
              </a:rPr>
              <a:t>Ensure that </a:t>
            </a:r>
            <a:r>
              <a:rPr lang="en-US" b="true" sz="4190">
                <a:solidFill>
                  <a:srgbClr val="000000"/>
                </a:solidFill>
                <a:latin typeface="Open Sans Bold"/>
                <a:ea typeface="Open Sans Bold"/>
                <a:cs typeface="Open Sans Bold"/>
                <a:sym typeface="Open Sans Bold"/>
              </a:rPr>
              <a:t>customer records are unique, up-to-date, and linked to related orders and sales data</a:t>
            </a:r>
            <a:r>
              <a:rPr lang="en-US" sz="4190">
                <a:solidFill>
                  <a:srgbClr val="000000"/>
                </a:solidFill>
                <a:latin typeface="Open Sans"/>
                <a:ea typeface="Open Sans"/>
                <a:cs typeface="Open Sans"/>
                <a:sym typeface="Open Sans"/>
              </a:rPr>
              <a:t>.</a:t>
            </a:r>
          </a:p>
          <a:p>
            <a:pPr algn="l" marL="2713903" indent="-678476" lvl="3">
              <a:lnSpc>
                <a:spcPts val="5866"/>
              </a:lnSpc>
              <a:spcBef>
                <a:spcPct val="0"/>
              </a:spcBef>
              <a:buFont typeface="Arial"/>
              <a:buChar char="￭"/>
            </a:pPr>
            <a:r>
              <a:rPr lang="en-US" sz="4190">
                <a:solidFill>
                  <a:srgbClr val="000000"/>
                </a:solidFill>
                <a:latin typeface="Open Sans"/>
                <a:ea typeface="Open Sans"/>
                <a:cs typeface="Open Sans"/>
                <a:sym typeface="Open Sans"/>
              </a:rPr>
              <a:t>Use SalesTerritory to </a:t>
            </a:r>
            <a:r>
              <a:rPr lang="en-US" b="true" sz="4190">
                <a:solidFill>
                  <a:srgbClr val="000000"/>
                </a:solidFill>
                <a:latin typeface="Open Sans Bold"/>
                <a:ea typeface="Open Sans Bold"/>
                <a:cs typeface="Open Sans Bold"/>
                <a:sym typeface="Open Sans Bold"/>
              </a:rPr>
              <a:t>organize customers by geographic regions for targeted sales strategies</a:t>
            </a:r>
            <a:r>
              <a:rPr lang="en-US" sz="4190">
                <a:solidFill>
                  <a:srgbClr val="000000"/>
                </a:solidFill>
                <a:latin typeface="Open Sans"/>
                <a:ea typeface="Open Sans"/>
                <a:cs typeface="Open Sans"/>
                <a:sym typeface="Open Sans"/>
              </a:rPr>
              <a:t>.</a:t>
            </a:r>
          </a:p>
        </p:txBody>
      </p:sp>
    </p:spTree>
  </p:cSld>
  <p:clrMapOvr>
    <a:masterClrMapping/>
  </p:clrMapOvr>
  <p:transition spd="med">
    <p:wipe dir="l"/>
  </p:transition>
</p:sld>
</file>

<file path=ppt/slides/slide11.xml><?xml version="1.0" encoding="utf-8"?>
<p:sld xmlns:p="http://schemas.openxmlformats.org/presentationml/2006/main" xmlns:a="http://schemas.openxmlformats.org/drawingml/2006/main">
  <p:cSld>
    <p:bg>
      <p:bgPr>
        <a:solidFill>
          <a:srgbClr val="E1E0D6"/>
        </a:solidFill>
      </p:bgPr>
    </p:bg>
    <p:spTree>
      <p:nvGrpSpPr>
        <p:cNvPr id="1" name=""/>
        <p:cNvGrpSpPr/>
        <p:nvPr/>
      </p:nvGrpSpPr>
      <p:grpSpPr>
        <a:xfrm>
          <a:off x="0" y="0"/>
          <a:ext cx="0" cy="0"/>
          <a:chOff x="0" y="0"/>
          <a:chExt cx="0" cy="0"/>
        </a:xfrm>
      </p:grpSpPr>
      <p:sp>
        <p:nvSpPr>
          <p:cNvPr name="TextBox 2" id="2"/>
          <p:cNvSpPr txBox="true"/>
          <p:nvPr/>
        </p:nvSpPr>
        <p:spPr>
          <a:xfrm rot="0">
            <a:off x="670950" y="475503"/>
            <a:ext cx="16946099" cy="9259794"/>
          </a:xfrm>
          <a:prstGeom prst="rect">
            <a:avLst/>
          </a:prstGeom>
        </p:spPr>
        <p:txBody>
          <a:bodyPr anchor="t" rtlCol="false" tIns="0" lIns="0" bIns="0" rIns="0">
            <a:spAutoFit/>
          </a:bodyPr>
          <a:lstStyle/>
          <a:p>
            <a:pPr algn="l">
              <a:lnSpc>
                <a:spcPts val="5692"/>
              </a:lnSpc>
              <a:spcBef>
                <a:spcPct val="0"/>
              </a:spcBef>
            </a:pPr>
            <a:r>
              <a:rPr lang="en-US" b="true" sz="4066">
                <a:solidFill>
                  <a:srgbClr val="000000"/>
                </a:solidFill>
                <a:latin typeface="Open Sans Bold"/>
                <a:ea typeface="Open Sans Bold"/>
                <a:cs typeface="Open Sans Bold"/>
                <a:sym typeface="Open Sans Bold"/>
              </a:rPr>
              <a:t>3. Sales Rep</a:t>
            </a:r>
            <a:r>
              <a:rPr lang="en-US" b="true" sz="4066">
                <a:solidFill>
                  <a:srgbClr val="000000"/>
                </a:solidFill>
                <a:latin typeface="Open Sans Bold"/>
                <a:ea typeface="Open Sans Bold"/>
                <a:cs typeface="Open Sans Bold"/>
                <a:sym typeface="Open Sans Bold"/>
              </a:rPr>
              <a:t>orting and Analytics</a:t>
            </a:r>
          </a:p>
          <a:p>
            <a:pPr algn="l">
              <a:lnSpc>
                <a:spcPts val="5692"/>
              </a:lnSpc>
              <a:spcBef>
                <a:spcPct val="0"/>
              </a:spcBef>
            </a:pPr>
          </a:p>
          <a:p>
            <a:pPr algn="l" marL="1755769" indent="-585256" lvl="2">
              <a:lnSpc>
                <a:spcPts val="5692"/>
              </a:lnSpc>
              <a:spcBef>
                <a:spcPct val="0"/>
              </a:spcBef>
              <a:buFont typeface="Arial"/>
              <a:buChar char="⚬"/>
            </a:pPr>
            <a:r>
              <a:rPr lang="en-US" b="true" sz="4066">
                <a:solidFill>
                  <a:srgbClr val="000000"/>
                </a:solidFill>
                <a:latin typeface="Open Sans Bold"/>
                <a:ea typeface="Open Sans Bold"/>
                <a:cs typeface="Open Sans Bold"/>
                <a:sym typeface="Open Sans Bold"/>
              </a:rPr>
              <a:t>Requirement: Enable the generation of sales reports for performance tracking and decision-making.</a:t>
            </a:r>
          </a:p>
          <a:p>
            <a:pPr algn="l" marL="1755769" indent="-585256" lvl="2">
              <a:lnSpc>
                <a:spcPts val="5692"/>
              </a:lnSpc>
              <a:spcBef>
                <a:spcPct val="0"/>
              </a:spcBef>
              <a:buFont typeface="Arial"/>
              <a:buChar char="⚬"/>
            </a:pPr>
            <a:r>
              <a:rPr lang="en-US" b="true" sz="4066">
                <a:solidFill>
                  <a:srgbClr val="000000"/>
                </a:solidFill>
                <a:latin typeface="Open Sans Bold"/>
                <a:ea typeface="Open Sans Bold"/>
                <a:cs typeface="Open Sans Bold"/>
                <a:sym typeface="Open Sans Bold"/>
              </a:rPr>
              <a:t>Details:</a:t>
            </a:r>
          </a:p>
          <a:p>
            <a:pPr algn="l" marL="2633653" indent="-658413" lvl="3">
              <a:lnSpc>
                <a:spcPts val="5692"/>
              </a:lnSpc>
              <a:spcBef>
                <a:spcPct val="0"/>
              </a:spcBef>
              <a:buFont typeface="Arial"/>
              <a:buChar char="￭"/>
            </a:pPr>
            <a:r>
              <a:rPr lang="en-US" sz="4066">
                <a:solidFill>
                  <a:srgbClr val="000000"/>
                </a:solidFill>
                <a:latin typeface="Open Sans"/>
                <a:ea typeface="Open Sans"/>
                <a:cs typeface="Open Sans"/>
                <a:sym typeface="Open Sans"/>
              </a:rPr>
              <a:t>Leverage data from SalesOrderHeader, SalesOrderDetail, SalesTerritory, and Customer to </a:t>
            </a:r>
            <a:r>
              <a:rPr lang="en-US" b="true" sz="4066">
                <a:solidFill>
                  <a:srgbClr val="000000"/>
                </a:solidFill>
                <a:latin typeface="Open Sans Bold"/>
                <a:ea typeface="Open Sans Bold"/>
                <a:cs typeface="Open Sans Bold"/>
                <a:sym typeface="Open Sans Bold"/>
              </a:rPr>
              <a:t>generate insights into sales performance, top-selling products, and regional sales trends.</a:t>
            </a:r>
          </a:p>
          <a:p>
            <a:pPr algn="l" marL="2633653" indent="-658413" lvl="3">
              <a:lnSpc>
                <a:spcPts val="5692"/>
              </a:lnSpc>
              <a:spcBef>
                <a:spcPct val="0"/>
              </a:spcBef>
              <a:buFont typeface="Arial"/>
              <a:buChar char="￭"/>
            </a:pPr>
            <a:r>
              <a:rPr lang="en-US" b="true" sz="4066">
                <a:solidFill>
                  <a:srgbClr val="000000"/>
                </a:solidFill>
                <a:latin typeface="Open Sans Bold"/>
                <a:ea typeface="Open Sans Bold"/>
                <a:cs typeface="Open Sans Bold"/>
                <a:sym typeface="Open Sans Bold"/>
              </a:rPr>
              <a:t>Support monthly, quarterly, and yearly reports for sales revenue, order volume, and customer retention.</a:t>
            </a:r>
          </a:p>
          <a:p>
            <a:pPr algn="l" marL="2633653" indent="-658413" lvl="3">
              <a:lnSpc>
                <a:spcPts val="5692"/>
              </a:lnSpc>
              <a:spcBef>
                <a:spcPct val="0"/>
              </a:spcBef>
              <a:buFont typeface="Arial"/>
              <a:buChar char="￭"/>
            </a:pPr>
            <a:r>
              <a:rPr lang="en-US" b="true" sz="4066">
                <a:solidFill>
                  <a:srgbClr val="000000"/>
                </a:solidFill>
                <a:latin typeface="Open Sans Bold"/>
                <a:ea typeface="Open Sans Bold"/>
                <a:cs typeface="Open Sans Bold"/>
                <a:sym typeface="Open Sans Bold"/>
              </a:rPr>
              <a:t>Track and analyze sales performance</a:t>
            </a:r>
            <a:r>
              <a:rPr lang="en-US" sz="4066">
                <a:solidFill>
                  <a:srgbClr val="000000"/>
                </a:solidFill>
                <a:latin typeface="Open Sans"/>
                <a:ea typeface="Open Sans"/>
                <a:cs typeface="Open Sans"/>
                <a:sym typeface="Open Sans"/>
              </a:rPr>
              <a:t> by territory using the SalesTerritory table.</a:t>
            </a:r>
          </a:p>
        </p:txBody>
      </p:sp>
    </p:spTree>
  </p:cSld>
  <p:clrMapOvr>
    <a:masterClrMapping/>
  </p:clrMapOvr>
  <p:transition spd="slow">
    <p:cover dir="l"/>
  </p:transition>
</p:sld>
</file>

<file path=ppt/slides/slide12.xml><?xml version="1.0" encoding="utf-8"?>
<p:sld xmlns:p="http://schemas.openxmlformats.org/presentationml/2006/main" xmlns:a="http://schemas.openxmlformats.org/drawingml/2006/main">
  <p:cSld>
    <p:bg>
      <p:bgPr>
        <a:solidFill>
          <a:srgbClr val="E1E0D6"/>
        </a:solidFill>
      </p:bgPr>
    </p:bg>
    <p:spTree>
      <p:nvGrpSpPr>
        <p:cNvPr id="1" name=""/>
        <p:cNvGrpSpPr/>
        <p:nvPr/>
      </p:nvGrpSpPr>
      <p:grpSpPr>
        <a:xfrm>
          <a:off x="0" y="0"/>
          <a:ext cx="0" cy="0"/>
          <a:chOff x="0" y="0"/>
          <a:chExt cx="0" cy="0"/>
        </a:xfrm>
      </p:grpSpPr>
      <p:sp>
        <p:nvSpPr>
          <p:cNvPr name="TextBox 2" id="2"/>
          <p:cNvSpPr txBox="true"/>
          <p:nvPr/>
        </p:nvSpPr>
        <p:spPr>
          <a:xfrm rot="0">
            <a:off x="834313" y="879475"/>
            <a:ext cx="16619374" cy="8442325"/>
          </a:xfrm>
          <a:prstGeom prst="rect">
            <a:avLst/>
          </a:prstGeom>
        </p:spPr>
        <p:txBody>
          <a:bodyPr anchor="t" rtlCol="false" tIns="0" lIns="0" bIns="0" rIns="0">
            <a:spAutoFit/>
          </a:bodyPr>
          <a:lstStyle/>
          <a:p>
            <a:pPr algn="l">
              <a:lnSpc>
                <a:spcPts val="5600"/>
              </a:lnSpc>
              <a:spcBef>
                <a:spcPct val="0"/>
              </a:spcBef>
            </a:pPr>
            <a:r>
              <a:rPr lang="en-US" b="true" sz="4000">
                <a:solidFill>
                  <a:srgbClr val="000000"/>
                </a:solidFill>
                <a:latin typeface="Open Sans Bold"/>
                <a:ea typeface="Open Sans Bold"/>
                <a:cs typeface="Open Sans Bold"/>
                <a:sym typeface="Open Sans Bold"/>
              </a:rPr>
              <a:t>4. Sales Territ</a:t>
            </a:r>
            <a:r>
              <a:rPr lang="en-US" b="true" sz="4000">
                <a:solidFill>
                  <a:srgbClr val="000000"/>
                </a:solidFill>
                <a:latin typeface="Open Sans Bold"/>
                <a:ea typeface="Open Sans Bold"/>
                <a:cs typeface="Open Sans Bold"/>
                <a:sym typeface="Open Sans Bold"/>
              </a:rPr>
              <a:t>ory Management</a:t>
            </a:r>
          </a:p>
          <a:p>
            <a:pPr algn="l">
              <a:lnSpc>
                <a:spcPts val="5600"/>
              </a:lnSpc>
              <a:spcBef>
                <a:spcPct val="0"/>
              </a:spcBef>
            </a:pPr>
          </a:p>
          <a:p>
            <a:pPr algn="l" marL="1727202" indent="-575734" lvl="2">
              <a:lnSpc>
                <a:spcPts val="5600"/>
              </a:lnSpc>
              <a:spcBef>
                <a:spcPct val="0"/>
              </a:spcBef>
              <a:buFont typeface="Arial"/>
              <a:buChar char="⚬"/>
            </a:pPr>
            <a:r>
              <a:rPr lang="en-US" b="true" sz="4000">
                <a:solidFill>
                  <a:srgbClr val="000000"/>
                </a:solidFill>
                <a:latin typeface="Open Sans Bold"/>
                <a:ea typeface="Open Sans Bold"/>
                <a:cs typeface="Open Sans Bold"/>
                <a:sym typeface="Open Sans Bold"/>
              </a:rPr>
              <a:t>Requirement: Efficiently manage and analyze sales territories (</a:t>
            </a:r>
            <a:r>
              <a:rPr lang="ar-EG" b="true" sz="4000">
                <a:solidFill>
                  <a:srgbClr val="000000"/>
                </a:solidFill>
                <a:latin typeface="Open Sans Bold"/>
                <a:ea typeface="Open Sans Bold"/>
                <a:cs typeface="Open Sans Bold"/>
                <a:sym typeface="Open Sans Bold"/>
                <a:rtl val="true"/>
              </a:rPr>
              <a:t>المناطق</a:t>
            </a:r>
            <a:r>
              <a:rPr lang="en-US" b="true" sz="4000">
                <a:solidFill>
                  <a:srgbClr val="000000"/>
                </a:solidFill>
                <a:latin typeface="Open Sans Bold"/>
                <a:ea typeface="Open Sans Bold"/>
                <a:cs typeface="Open Sans Bold"/>
                <a:sym typeface="Open Sans Bold"/>
              </a:rPr>
              <a:t>) to optimize sales operations.</a:t>
            </a:r>
          </a:p>
          <a:p>
            <a:pPr algn="l" marL="1727202" indent="-575734" lvl="2">
              <a:lnSpc>
                <a:spcPts val="5600"/>
              </a:lnSpc>
              <a:spcBef>
                <a:spcPct val="0"/>
              </a:spcBef>
              <a:buFont typeface="Arial"/>
              <a:buChar char="⚬"/>
            </a:pPr>
            <a:r>
              <a:rPr lang="en-US" b="true" sz="4000">
                <a:solidFill>
                  <a:srgbClr val="000000"/>
                </a:solidFill>
                <a:latin typeface="Open Sans Bold"/>
                <a:ea typeface="Open Sans Bold"/>
                <a:cs typeface="Open Sans Bold"/>
                <a:sym typeface="Open Sans Bold"/>
              </a:rPr>
              <a:t>Details:</a:t>
            </a:r>
          </a:p>
          <a:p>
            <a:pPr algn="l" marL="2590803" indent="-647701" lvl="3">
              <a:lnSpc>
                <a:spcPts val="5600"/>
              </a:lnSpc>
              <a:spcBef>
                <a:spcPct val="0"/>
              </a:spcBef>
              <a:buFont typeface="Arial"/>
              <a:buChar char="￭"/>
            </a:pPr>
            <a:r>
              <a:rPr lang="en-US" sz="4000">
                <a:solidFill>
                  <a:srgbClr val="000000"/>
                </a:solidFill>
                <a:latin typeface="Open Sans"/>
                <a:ea typeface="Open Sans"/>
                <a:cs typeface="Open Sans"/>
                <a:sym typeface="Open Sans"/>
              </a:rPr>
              <a:t>The SalesTerritory table must be used to </a:t>
            </a:r>
            <a:r>
              <a:rPr lang="en-US" b="true" sz="4000">
                <a:solidFill>
                  <a:srgbClr val="000000"/>
                </a:solidFill>
                <a:latin typeface="Open Sans Bold"/>
                <a:ea typeface="Open Sans Bold"/>
                <a:cs typeface="Open Sans Bold"/>
                <a:sym typeface="Open Sans Bold"/>
              </a:rPr>
              <a:t>categorize customers and sales orders by geographic region.</a:t>
            </a:r>
          </a:p>
          <a:p>
            <a:pPr algn="l" marL="2590803" indent="-647701" lvl="3">
              <a:lnSpc>
                <a:spcPts val="5600"/>
              </a:lnSpc>
              <a:spcBef>
                <a:spcPct val="0"/>
              </a:spcBef>
              <a:buFont typeface="Arial"/>
              <a:buChar char="￭"/>
            </a:pPr>
            <a:r>
              <a:rPr lang="en-US" sz="4000">
                <a:solidFill>
                  <a:srgbClr val="000000"/>
                </a:solidFill>
                <a:latin typeface="Open Sans"/>
                <a:ea typeface="Open Sans"/>
                <a:cs typeface="Open Sans"/>
                <a:sym typeface="Open Sans"/>
              </a:rPr>
              <a:t>Enable territory-based sales performance tracking, ensuring that </a:t>
            </a:r>
            <a:r>
              <a:rPr lang="en-US" b="true" sz="4000">
                <a:solidFill>
                  <a:srgbClr val="000000"/>
                </a:solidFill>
                <a:latin typeface="Open Sans Bold"/>
                <a:ea typeface="Open Sans Bold"/>
                <a:cs typeface="Open Sans Bold"/>
                <a:sym typeface="Open Sans Bold"/>
              </a:rPr>
              <a:t>each sales territory’s contribution is easily measurable.</a:t>
            </a:r>
          </a:p>
          <a:p>
            <a:pPr algn="l" marL="2590803" indent="-647701" lvl="3">
              <a:lnSpc>
                <a:spcPts val="5600"/>
              </a:lnSpc>
              <a:spcBef>
                <a:spcPct val="0"/>
              </a:spcBef>
              <a:buFont typeface="Arial"/>
              <a:buChar char="￭"/>
            </a:pPr>
            <a:r>
              <a:rPr lang="en-US" b="true" sz="4000">
                <a:solidFill>
                  <a:srgbClr val="000000"/>
                </a:solidFill>
                <a:latin typeface="Open Sans Bold"/>
                <a:ea typeface="Open Sans Bold"/>
                <a:cs typeface="Open Sans Bold"/>
                <a:sym typeface="Open Sans Bold"/>
              </a:rPr>
              <a:t>Provide insights on regional demand and sales opportunities.</a:t>
            </a:r>
          </a:p>
        </p:txBody>
      </p:sp>
    </p:spTree>
  </p:cSld>
  <p:clrMapOvr>
    <a:masterClrMapping/>
  </p:clrMapOvr>
  <p:transition spd="slow">
    <p:cover dir="l"/>
  </p:transition>
</p:sld>
</file>

<file path=ppt/slides/slide13.xml><?xml version="1.0" encoding="utf-8"?>
<p:sld xmlns:p="http://schemas.openxmlformats.org/presentationml/2006/main" xmlns:a="http://schemas.openxmlformats.org/drawingml/2006/main">
  <p:cSld>
    <p:bg>
      <p:bgPr>
        <a:solidFill>
          <a:srgbClr val="E1E0D6"/>
        </a:solidFill>
      </p:bgPr>
    </p:bg>
    <p:spTree>
      <p:nvGrpSpPr>
        <p:cNvPr id="1" name=""/>
        <p:cNvGrpSpPr/>
        <p:nvPr/>
      </p:nvGrpSpPr>
      <p:grpSpPr>
        <a:xfrm>
          <a:off x="0" y="0"/>
          <a:ext cx="0" cy="0"/>
          <a:chOff x="0" y="0"/>
          <a:chExt cx="0" cy="0"/>
        </a:xfrm>
      </p:grpSpPr>
      <p:sp>
        <p:nvSpPr>
          <p:cNvPr name="TextBox 2" id="2"/>
          <p:cNvSpPr txBox="true"/>
          <p:nvPr/>
        </p:nvSpPr>
        <p:spPr>
          <a:xfrm rot="0">
            <a:off x="531259" y="738075"/>
            <a:ext cx="17225481" cy="8734650"/>
          </a:xfrm>
          <a:prstGeom prst="rect">
            <a:avLst/>
          </a:prstGeom>
        </p:spPr>
        <p:txBody>
          <a:bodyPr anchor="t" rtlCol="false" tIns="0" lIns="0" bIns="0" rIns="0">
            <a:spAutoFit/>
          </a:bodyPr>
          <a:lstStyle/>
          <a:p>
            <a:pPr algn="l">
              <a:lnSpc>
                <a:spcPts val="5692"/>
              </a:lnSpc>
            </a:pPr>
            <a:r>
              <a:rPr lang="en-US" sz="4066" b="true">
                <a:solidFill>
                  <a:srgbClr val="000000"/>
                </a:solidFill>
                <a:latin typeface="Open Sans Bold"/>
                <a:ea typeface="Open Sans Bold"/>
                <a:cs typeface="Open Sans Bold"/>
                <a:sym typeface="Open Sans Bold"/>
              </a:rPr>
              <a:t>5. Sales Commission and Performance Tracking</a:t>
            </a:r>
          </a:p>
          <a:p>
            <a:pPr algn="l">
              <a:lnSpc>
                <a:spcPts val="5692"/>
              </a:lnSpc>
            </a:pPr>
          </a:p>
          <a:p>
            <a:pPr algn="l" marL="1798948" indent="-599649" lvl="2">
              <a:lnSpc>
                <a:spcPts val="5832"/>
              </a:lnSpc>
              <a:buFont typeface="Arial"/>
              <a:buChar char="⚬"/>
            </a:pPr>
            <a:r>
              <a:rPr lang="en-US" b="true" sz="4166">
                <a:solidFill>
                  <a:srgbClr val="000000"/>
                </a:solidFill>
                <a:latin typeface="Open Sans Bold"/>
                <a:ea typeface="Open Sans Bold"/>
                <a:cs typeface="Open Sans Bold"/>
                <a:sym typeface="Open Sans Bold"/>
              </a:rPr>
              <a:t>Requirement: Track sales commissions for employees based on their sales performance.</a:t>
            </a:r>
          </a:p>
          <a:p>
            <a:pPr algn="l" marL="1798948" indent="-599649" lvl="2">
              <a:lnSpc>
                <a:spcPts val="5832"/>
              </a:lnSpc>
              <a:buFont typeface="Arial"/>
              <a:buChar char="⚬"/>
            </a:pPr>
            <a:r>
              <a:rPr lang="en-US" b="true" sz="4166">
                <a:solidFill>
                  <a:srgbClr val="000000"/>
                </a:solidFill>
                <a:latin typeface="Open Sans Bold"/>
                <a:ea typeface="Open Sans Bold"/>
                <a:cs typeface="Open Sans Bold"/>
                <a:sym typeface="Open Sans Bold"/>
              </a:rPr>
              <a:t>Details:</a:t>
            </a:r>
          </a:p>
          <a:p>
            <a:pPr algn="l" marL="2698422" indent="-674605" lvl="3">
              <a:lnSpc>
                <a:spcPts val="5832"/>
              </a:lnSpc>
              <a:buFont typeface="Arial"/>
              <a:buChar char="￭"/>
            </a:pPr>
            <a:r>
              <a:rPr lang="en-US" sz="4166">
                <a:solidFill>
                  <a:srgbClr val="000000"/>
                </a:solidFill>
                <a:latin typeface="Open Sans"/>
                <a:ea typeface="Open Sans"/>
                <a:cs typeface="Open Sans"/>
                <a:sym typeface="Open Sans"/>
              </a:rPr>
              <a:t>Use the SalesPerson table to </a:t>
            </a:r>
            <a:r>
              <a:rPr lang="en-US" b="true" sz="4166">
                <a:solidFill>
                  <a:srgbClr val="000000"/>
                </a:solidFill>
                <a:latin typeface="Open Sans Bold"/>
                <a:ea typeface="Open Sans Bold"/>
                <a:cs typeface="Open Sans Bold"/>
                <a:sym typeface="Open Sans Bold"/>
              </a:rPr>
              <a:t>associate sales representatives with their sales orders.</a:t>
            </a:r>
          </a:p>
          <a:p>
            <a:pPr algn="l" marL="2698422" indent="-674605" lvl="3">
              <a:lnSpc>
                <a:spcPts val="5832"/>
              </a:lnSpc>
              <a:spcBef>
                <a:spcPct val="0"/>
              </a:spcBef>
              <a:buFont typeface="Arial"/>
              <a:buChar char="￭"/>
            </a:pPr>
            <a:r>
              <a:rPr lang="en-US" b="true" sz="4166">
                <a:solidFill>
                  <a:srgbClr val="000000"/>
                </a:solidFill>
                <a:latin typeface="Open Sans Bold"/>
                <a:ea typeface="Open Sans Bold"/>
                <a:cs typeface="Open Sans Bold"/>
                <a:sym typeface="Open Sans Bold"/>
              </a:rPr>
              <a:t>Track the t</a:t>
            </a:r>
            <a:r>
              <a:rPr lang="en-US" b="true" sz="4166">
                <a:solidFill>
                  <a:srgbClr val="000000"/>
                </a:solidFill>
                <a:latin typeface="Open Sans Bold"/>
                <a:ea typeface="Open Sans Bold"/>
                <a:cs typeface="Open Sans Bold"/>
                <a:sym typeface="Open Sans Bold"/>
              </a:rPr>
              <a:t>otal value of sales</a:t>
            </a:r>
            <a:r>
              <a:rPr lang="en-US" sz="4166">
                <a:solidFill>
                  <a:srgbClr val="000000"/>
                </a:solidFill>
                <a:latin typeface="Open Sans"/>
                <a:ea typeface="Open Sans"/>
                <a:cs typeface="Open Sans"/>
                <a:sym typeface="Open Sans"/>
              </a:rPr>
              <a:t> generated by each sales representative and calculate commissions accordingly.</a:t>
            </a:r>
          </a:p>
          <a:p>
            <a:pPr algn="l" marL="2698422" indent="-674605" lvl="3">
              <a:lnSpc>
                <a:spcPts val="5832"/>
              </a:lnSpc>
              <a:spcBef>
                <a:spcPct val="0"/>
              </a:spcBef>
              <a:buFont typeface="Arial"/>
              <a:buChar char="￭"/>
            </a:pPr>
            <a:r>
              <a:rPr lang="en-US" b="true" sz="4166">
                <a:solidFill>
                  <a:srgbClr val="000000"/>
                </a:solidFill>
                <a:latin typeface="Open Sans Bold"/>
                <a:ea typeface="Open Sans Bold"/>
                <a:cs typeface="Open Sans Bold"/>
                <a:sym typeface="Open Sans Bold"/>
              </a:rPr>
              <a:t>Ensure accurate recording of commission percentages based on performance</a:t>
            </a:r>
            <a:r>
              <a:rPr lang="en-US" sz="4166">
                <a:solidFill>
                  <a:srgbClr val="000000"/>
                </a:solidFill>
                <a:latin typeface="Open Sans"/>
                <a:ea typeface="Open Sans"/>
                <a:cs typeface="Open Sans"/>
                <a:sym typeface="Open Sans"/>
              </a:rPr>
              <a:t>, using the SalesPerson and SalesOrderHeader tables.</a:t>
            </a:r>
          </a:p>
        </p:txBody>
      </p:sp>
    </p:spTree>
  </p:cSld>
  <p:clrMapOvr>
    <a:masterClrMapping/>
  </p:clrMapOvr>
  <p:transition spd="slow">
    <p:cover dir="l"/>
  </p:transition>
</p:sld>
</file>

<file path=ppt/slides/slide14.xml><?xml version="1.0" encoding="utf-8"?>
<p:sld xmlns:p="http://schemas.openxmlformats.org/presentationml/2006/main" xmlns:a="http://schemas.openxmlformats.org/drawingml/2006/main">
  <p:cSld>
    <p:bg>
      <p:bgPr>
        <a:solidFill>
          <a:srgbClr val="E1E0D6"/>
        </a:solidFill>
      </p:bgPr>
    </p:bg>
    <p:spTree>
      <p:nvGrpSpPr>
        <p:cNvPr id="1" name=""/>
        <p:cNvGrpSpPr/>
        <p:nvPr/>
      </p:nvGrpSpPr>
      <p:grpSpPr>
        <a:xfrm>
          <a:off x="0" y="0"/>
          <a:ext cx="0" cy="0"/>
          <a:chOff x="0" y="0"/>
          <a:chExt cx="0" cy="0"/>
        </a:xfrm>
      </p:grpSpPr>
      <p:sp>
        <p:nvSpPr>
          <p:cNvPr name="TextBox 2" id="2"/>
          <p:cNvSpPr txBox="true"/>
          <p:nvPr/>
        </p:nvSpPr>
        <p:spPr>
          <a:xfrm rot="0">
            <a:off x="514350" y="1584325"/>
            <a:ext cx="17259300" cy="7032625"/>
          </a:xfrm>
          <a:prstGeom prst="rect">
            <a:avLst/>
          </a:prstGeom>
        </p:spPr>
        <p:txBody>
          <a:bodyPr anchor="t" rtlCol="false" tIns="0" lIns="0" bIns="0" rIns="0">
            <a:spAutoFit/>
          </a:bodyPr>
          <a:lstStyle/>
          <a:p>
            <a:pPr algn="l">
              <a:lnSpc>
                <a:spcPts val="5600"/>
              </a:lnSpc>
            </a:pPr>
            <a:r>
              <a:rPr lang="en-US" sz="4000" b="true">
                <a:solidFill>
                  <a:srgbClr val="000000"/>
                </a:solidFill>
                <a:latin typeface="Open Sans Bold"/>
                <a:ea typeface="Open Sans Bold"/>
                <a:cs typeface="Open Sans Bold"/>
                <a:sym typeface="Open Sans Bold"/>
              </a:rPr>
              <a:t>6. Product and Pricing Information</a:t>
            </a:r>
          </a:p>
          <a:p>
            <a:pPr algn="l">
              <a:lnSpc>
                <a:spcPts val="5600"/>
              </a:lnSpc>
            </a:pPr>
          </a:p>
          <a:p>
            <a:pPr algn="l" marL="1727202" indent="-575734" lvl="2">
              <a:lnSpc>
                <a:spcPts val="5600"/>
              </a:lnSpc>
              <a:buFont typeface="Arial"/>
              <a:buChar char="⚬"/>
            </a:pPr>
            <a:r>
              <a:rPr lang="en-US" b="true" sz="4000">
                <a:solidFill>
                  <a:srgbClr val="000000"/>
                </a:solidFill>
                <a:latin typeface="Open Sans Bold"/>
                <a:ea typeface="Open Sans Bold"/>
                <a:cs typeface="Open Sans Bold"/>
                <a:sym typeface="Open Sans Bold"/>
              </a:rPr>
              <a:t>Requirement: </a:t>
            </a:r>
            <a:r>
              <a:rPr lang="en-US" sz="4000">
                <a:solidFill>
                  <a:srgbClr val="000000"/>
                </a:solidFill>
                <a:latin typeface="Open Sans"/>
                <a:ea typeface="Open Sans"/>
                <a:cs typeface="Open Sans"/>
                <a:sym typeface="Open Sans"/>
              </a:rPr>
              <a:t>Ensure accurate product and pricing details are associated with each sales order.</a:t>
            </a:r>
          </a:p>
          <a:p>
            <a:pPr algn="l" marL="1727202" indent="-575734" lvl="2">
              <a:lnSpc>
                <a:spcPts val="5600"/>
              </a:lnSpc>
              <a:buFont typeface="Arial"/>
              <a:buChar char="⚬"/>
            </a:pPr>
            <a:r>
              <a:rPr lang="en-US" b="true" sz="4000">
                <a:solidFill>
                  <a:srgbClr val="000000"/>
                </a:solidFill>
                <a:latin typeface="Open Sans Bold"/>
                <a:ea typeface="Open Sans Bold"/>
                <a:cs typeface="Open Sans Bold"/>
                <a:sym typeface="Open Sans Bold"/>
              </a:rPr>
              <a:t>Details:</a:t>
            </a:r>
          </a:p>
          <a:p>
            <a:pPr algn="l" marL="2590803" indent="-647701" lvl="3">
              <a:lnSpc>
                <a:spcPts val="5600"/>
              </a:lnSpc>
              <a:buFont typeface="Arial"/>
              <a:buChar char="￭"/>
            </a:pPr>
            <a:r>
              <a:rPr lang="en-US" sz="4000">
                <a:solidFill>
                  <a:srgbClr val="000000"/>
                </a:solidFill>
                <a:latin typeface="Open Sans"/>
                <a:ea typeface="Open Sans"/>
                <a:cs typeface="Open Sans"/>
                <a:sym typeface="Open Sans"/>
              </a:rPr>
              <a:t>Link Product and SpecialOffer data with sales orders in SalesOrderDetail to </a:t>
            </a:r>
            <a:r>
              <a:rPr lang="en-US" b="true" sz="4000">
                <a:solidFill>
                  <a:srgbClr val="000000"/>
                </a:solidFill>
                <a:latin typeface="Open Sans Bold"/>
                <a:ea typeface="Open Sans Bold"/>
                <a:cs typeface="Open Sans Bold"/>
                <a:sym typeface="Open Sans Bold"/>
              </a:rPr>
              <a:t>ensure accurate product descriptions, quantities, and pricing.</a:t>
            </a:r>
          </a:p>
          <a:p>
            <a:pPr algn="l" marL="2590803" indent="-647701" lvl="3">
              <a:lnSpc>
                <a:spcPts val="5600"/>
              </a:lnSpc>
              <a:spcBef>
                <a:spcPct val="0"/>
              </a:spcBef>
              <a:buFont typeface="Arial"/>
              <a:buChar char="￭"/>
            </a:pPr>
            <a:r>
              <a:rPr lang="en-US" b="true" sz="4000">
                <a:solidFill>
                  <a:srgbClr val="000000"/>
                </a:solidFill>
                <a:latin typeface="Open Sans Bold"/>
                <a:ea typeface="Open Sans Bold"/>
                <a:cs typeface="Open Sans Bold"/>
                <a:sym typeface="Open Sans Bold"/>
              </a:rPr>
              <a:t>Support for promotions or special offers and their impact on pricing in sales </a:t>
            </a:r>
            <a:r>
              <a:rPr lang="en-US" b="true" sz="4000">
                <a:solidFill>
                  <a:srgbClr val="000000"/>
                </a:solidFill>
                <a:latin typeface="Open Sans Bold"/>
                <a:ea typeface="Open Sans Bold"/>
                <a:cs typeface="Open Sans Bold"/>
                <a:sym typeface="Open Sans Bold"/>
              </a:rPr>
              <a:t>transactions.</a:t>
            </a:r>
          </a:p>
        </p:txBody>
      </p:sp>
    </p:spTree>
  </p:cSld>
  <p:clrMapOvr>
    <a:masterClrMapping/>
  </p:clrMapOvr>
  <p:transition spd="slow">
    <p:cover dir="l"/>
  </p:transition>
</p:sld>
</file>

<file path=ppt/slides/slide15.xml><?xml version="1.0" encoding="utf-8"?>
<p:sld xmlns:p="http://schemas.openxmlformats.org/presentationml/2006/main" xmlns:a="http://schemas.openxmlformats.org/drawingml/2006/main">
  <p:cSld>
    <p:bg>
      <p:bgPr>
        <a:solidFill>
          <a:srgbClr val="E1E0D6"/>
        </a:solidFill>
      </p:bgPr>
    </p:bg>
    <p:spTree>
      <p:nvGrpSpPr>
        <p:cNvPr id="1" name=""/>
        <p:cNvGrpSpPr/>
        <p:nvPr/>
      </p:nvGrpSpPr>
      <p:grpSpPr>
        <a:xfrm>
          <a:off x="0" y="0"/>
          <a:ext cx="0" cy="0"/>
          <a:chOff x="0" y="0"/>
          <a:chExt cx="0" cy="0"/>
        </a:xfrm>
      </p:grpSpPr>
      <p:sp>
        <p:nvSpPr>
          <p:cNvPr name="TextBox 2" id="2"/>
          <p:cNvSpPr txBox="true"/>
          <p:nvPr/>
        </p:nvSpPr>
        <p:spPr>
          <a:xfrm rot="0">
            <a:off x="876572" y="1931670"/>
            <a:ext cx="16534855" cy="6356985"/>
          </a:xfrm>
          <a:prstGeom prst="rect">
            <a:avLst/>
          </a:prstGeom>
        </p:spPr>
        <p:txBody>
          <a:bodyPr anchor="t" rtlCol="false" tIns="0" lIns="0" bIns="0" rIns="0">
            <a:spAutoFit/>
          </a:bodyPr>
          <a:lstStyle/>
          <a:p>
            <a:pPr algn="l">
              <a:lnSpc>
                <a:spcPts val="5040"/>
              </a:lnSpc>
            </a:pPr>
            <a:r>
              <a:rPr lang="en-US" sz="3600" b="true">
                <a:solidFill>
                  <a:srgbClr val="000000"/>
                </a:solidFill>
                <a:latin typeface="Open Sans Bold"/>
                <a:ea typeface="Open Sans Bold"/>
                <a:cs typeface="Open Sans Bold"/>
                <a:sym typeface="Open Sans Bold"/>
              </a:rPr>
              <a:t>7. Invoice Generation</a:t>
            </a:r>
          </a:p>
          <a:p>
            <a:pPr algn="l">
              <a:lnSpc>
                <a:spcPts val="5040"/>
              </a:lnSpc>
            </a:pPr>
          </a:p>
          <a:p>
            <a:pPr algn="l" marL="1554480" indent="-518160" lvl="2">
              <a:lnSpc>
                <a:spcPts val="5040"/>
              </a:lnSpc>
              <a:spcBef>
                <a:spcPct val="0"/>
              </a:spcBef>
              <a:buFont typeface="Arial"/>
              <a:buChar char="⚬"/>
            </a:pPr>
            <a:r>
              <a:rPr lang="en-US" b="true" sz="3600">
                <a:solidFill>
                  <a:srgbClr val="000000"/>
                </a:solidFill>
                <a:latin typeface="Open Sans Bold"/>
                <a:ea typeface="Open Sans Bold"/>
                <a:cs typeface="Open Sans Bold"/>
                <a:sym typeface="Open Sans Bold"/>
              </a:rPr>
              <a:t>Requirement: Generate inv</a:t>
            </a:r>
            <a:r>
              <a:rPr lang="en-US" b="true" sz="3600">
                <a:solidFill>
                  <a:srgbClr val="000000"/>
                </a:solidFill>
                <a:latin typeface="Open Sans Bold"/>
                <a:ea typeface="Open Sans Bold"/>
                <a:cs typeface="Open Sans Bold"/>
                <a:sym typeface="Open Sans Bold"/>
              </a:rPr>
              <a:t>oices for customer orders.</a:t>
            </a:r>
          </a:p>
          <a:p>
            <a:pPr algn="l" marL="1554480" indent="-518160" lvl="2">
              <a:lnSpc>
                <a:spcPts val="5040"/>
              </a:lnSpc>
              <a:spcBef>
                <a:spcPct val="0"/>
              </a:spcBef>
              <a:buFont typeface="Arial"/>
              <a:buChar char="⚬"/>
            </a:pPr>
            <a:r>
              <a:rPr lang="en-US" b="true" sz="3600">
                <a:solidFill>
                  <a:srgbClr val="000000"/>
                </a:solidFill>
                <a:latin typeface="Open Sans Bold"/>
                <a:ea typeface="Open Sans Bold"/>
                <a:cs typeface="Open Sans Bold"/>
                <a:sym typeface="Open Sans Bold"/>
              </a:rPr>
              <a:t>Details:</a:t>
            </a:r>
          </a:p>
          <a:p>
            <a:pPr algn="l" marL="2331720" indent="-582930" lvl="3">
              <a:lnSpc>
                <a:spcPts val="5040"/>
              </a:lnSpc>
              <a:spcBef>
                <a:spcPct val="0"/>
              </a:spcBef>
              <a:buFont typeface="Arial"/>
              <a:buChar char="￭"/>
            </a:pPr>
            <a:r>
              <a:rPr lang="en-US" sz="3600">
                <a:solidFill>
                  <a:srgbClr val="000000"/>
                </a:solidFill>
                <a:latin typeface="Open Sans"/>
                <a:ea typeface="Open Sans"/>
                <a:cs typeface="Open Sans"/>
                <a:sym typeface="Open Sans"/>
              </a:rPr>
              <a:t>Use SalesOrderHeader and SalesOrderDetail tables to </a:t>
            </a:r>
            <a:r>
              <a:rPr lang="en-US" b="true" sz="3600">
                <a:solidFill>
                  <a:srgbClr val="000000"/>
                </a:solidFill>
                <a:latin typeface="Open Sans Bold"/>
                <a:ea typeface="Open Sans Bold"/>
                <a:cs typeface="Open Sans Bold"/>
                <a:sym typeface="Open Sans Bold"/>
              </a:rPr>
              <a:t>generate detailed invoices</a:t>
            </a:r>
            <a:r>
              <a:rPr lang="en-US" sz="3600">
                <a:solidFill>
                  <a:srgbClr val="000000"/>
                </a:solidFill>
                <a:latin typeface="Open Sans"/>
                <a:ea typeface="Open Sans"/>
                <a:cs typeface="Open Sans"/>
                <a:sym typeface="Open Sans"/>
              </a:rPr>
              <a:t>, including product descriptions, quantities, and total amounts.</a:t>
            </a:r>
          </a:p>
          <a:p>
            <a:pPr algn="l" marL="2331720" indent="-582930" lvl="3">
              <a:lnSpc>
                <a:spcPts val="5040"/>
              </a:lnSpc>
              <a:spcBef>
                <a:spcPct val="0"/>
              </a:spcBef>
              <a:buFont typeface="Arial"/>
              <a:buChar char="￭"/>
            </a:pPr>
            <a:r>
              <a:rPr lang="en-US" b="true" sz="3600">
                <a:solidFill>
                  <a:srgbClr val="000000"/>
                </a:solidFill>
                <a:latin typeface="Open Sans Bold"/>
                <a:ea typeface="Open Sans Bold"/>
                <a:cs typeface="Open Sans Bold"/>
                <a:sym typeface="Open Sans Bold"/>
              </a:rPr>
              <a:t>Ensure invoices reflect discounts, taxes, and shipping costs.</a:t>
            </a:r>
          </a:p>
          <a:p>
            <a:pPr algn="l" marL="2331720" indent="-582930" lvl="3">
              <a:lnSpc>
                <a:spcPts val="5040"/>
              </a:lnSpc>
              <a:spcBef>
                <a:spcPct val="0"/>
              </a:spcBef>
              <a:buFont typeface="Arial"/>
              <a:buChar char="￭"/>
            </a:pPr>
            <a:r>
              <a:rPr lang="en-US" b="true" sz="3600">
                <a:solidFill>
                  <a:srgbClr val="000000"/>
                </a:solidFill>
                <a:latin typeface="Open Sans Bold"/>
                <a:ea typeface="Open Sans Bold"/>
                <a:cs typeface="Open Sans Bold"/>
                <a:sym typeface="Open Sans Bold"/>
              </a:rPr>
              <a:t>Provide invoice history for each customer order</a:t>
            </a:r>
            <a:r>
              <a:rPr lang="en-US" sz="3600">
                <a:solidFill>
                  <a:srgbClr val="000000"/>
                </a:solidFill>
                <a:latin typeface="Open Sans"/>
                <a:ea typeface="Open Sans"/>
                <a:cs typeface="Open Sans"/>
                <a:sym typeface="Open Sans"/>
              </a:rPr>
              <a:t>.</a:t>
            </a:r>
          </a:p>
          <a:p>
            <a:pPr algn="ctr">
              <a:lnSpc>
                <a:spcPts val="5040"/>
              </a:lnSpc>
              <a:spcBef>
                <a:spcPct val="0"/>
              </a:spcBef>
            </a:pPr>
          </a:p>
        </p:txBody>
      </p:sp>
    </p:spTree>
  </p:cSld>
  <p:clrMapOvr>
    <a:masterClrMapping/>
  </p:clrMapOvr>
  <p:transition spd="slow">
    <p:cover dir="l"/>
  </p:transition>
</p:sld>
</file>

<file path=ppt/slides/slide16.xml><?xml version="1.0" encoding="utf-8"?>
<p:sld xmlns:p="http://schemas.openxmlformats.org/presentationml/2006/main" xmlns:a="http://schemas.openxmlformats.org/drawingml/2006/main">
  <p:cSld>
    <p:bg>
      <p:bgPr>
        <a:solidFill>
          <a:srgbClr val="E1E0D6"/>
        </a:solidFill>
      </p:bgPr>
    </p:bg>
    <p:spTree>
      <p:nvGrpSpPr>
        <p:cNvPr id="1" name=""/>
        <p:cNvGrpSpPr/>
        <p:nvPr/>
      </p:nvGrpSpPr>
      <p:grpSpPr>
        <a:xfrm>
          <a:off x="0" y="0"/>
          <a:ext cx="0" cy="0"/>
          <a:chOff x="0" y="0"/>
          <a:chExt cx="0" cy="0"/>
        </a:xfrm>
      </p:grpSpPr>
      <p:sp>
        <p:nvSpPr>
          <p:cNvPr name="TextBox 2" id="2"/>
          <p:cNvSpPr txBox="true"/>
          <p:nvPr/>
        </p:nvSpPr>
        <p:spPr>
          <a:xfrm rot="0">
            <a:off x="1255704" y="1405890"/>
            <a:ext cx="15776592" cy="7399020"/>
          </a:xfrm>
          <a:prstGeom prst="rect">
            <a:avLst/>
          </a:prstGeom>
        </p:spPr>
        <p:txBody>
          <a:bodyPr anchor="t" rtlCol="false" tIns="0" lIns="0" bIns="0" rIns="0">
            <a:spAutoFit/>
          </a:bodyPr>
          <a:lstStyle/>
          <a:p>
            <a:pPr algn="l">
              <a:lnSpc>
                <a:spcPts val="5880"/>
              </a:lnSpc>
            </a:pPr>
            <a:r>
              <a:rPr lang="en-US" sz="4200" b="true">
                <a:solidFill>
                  <a:srgbClr val="000000"/>
                </a:solidFill>
                <a:latin typeface="Open Sans Bold"/>
                <a:ea typeface="Open Sans Bold"/>
                <a:cs typeface="Open Sans Bold"/>
                <a:sym typeface="Open Sans Bold"/>
              </a:rPr>
              <a:t>8. Returns and Refunds Management</a:t>
            </a:r>
          </a:p>
          <a:p>
            <a:pPr algn="l">
              <a:lnSpc>
                <a:spcPts val="5880"/>
              </a:lnSpc>
            </a:pPr>
          </a:p>
          <a:p>
            <a:pPr algn="l" marL="1813560" indent="-604520" lvl="2">
              <a:lnSpc>
                <a:spcPts val="5880"/>
              </a:lnSpc>
              <a:spcBef>
                <a:spcPct val="0"/>
              </a:spcBef>
              <a:buFont typeface="Arial"/>
              <a:buChar char="⚬"/>
            </a:pPr>
            <a:r>
              <a:rPr lang="en-US" b="true" sz="4200">
                <a:solidFill>
                  <a:srgbClr val="000000"/>
                </a:solidFill>
                <a:latin typeface="Open Sans Bold"/>
                <a:ea typeface="Open Sans Bold"/>
                <a:cs typeface="Open Sans Bold"/>
                <a:sym typeface="Open Sans Bold"/>
              </a:rPr>
              <a:t>Requirement: Handle pr</a:t>
            </a:r>
            <a:r>
              <a:rPr lang="en-US" b="true" sz="4200">
                <a:solidFill>
                  <a:srgbClr val="000000"/>
                </a:solidFill>
                <a:latin typeface="Open Sans Bold"/>
                <a:ea typeface="Open Sans Bold"/>
                <a:cs typeface="Open Sans Bold"/>
                <a:sym typeface="Open Sans Bold"/>
              </a:rPr>
              <a:t>oduct returns and refunds efficiently.</a:t>
            </a:r>
          </a:p>
          <a:p>
            <a:pPr algn="l" marL="1813560" indent="-604520" lvl="2">
              <a:lnSpc>
                <a:spcPts val="5880"/>
              </a:lnSpc>
              <a:spcBef>
                <a:spcPct val="0"/>
              </a:spcBef>
              <a:buFont typeface="Arial"/>
              <a:buChar char="⚬"/>
            </a:pPr>
            <a:r>
              <a:rPr lang="en-US" b="true" sz="4200">
                <a:solidFill>
                  <a:srgbClr val="000000"/>
                </a:solidFill>
                <a:latin typeface="Open Sans Bold"/>
                <a:ea typeface="Open Sans Bold"/>
                <a:cs typeface="Open Sans Bold"/>
                <a:sym typeface="Open Sans Bold"/>
              </a:rPr>
              <a:t>Details:</a:t>
            </a:r>
          </a:p>
          <a:p>
            <a:pPr algn="l" marL="2720340" indent="-680085" lvl="3">
              <a:lnSpc>
                <a:spcPts val="5880"/>
              </a:lnSpc>
              <a:spcBef>
                <a:spcPct val="0"/>
              </a:spcBef>
              <a:buFont typeface="Arial"/>
              <a:buChar char="￭"/>
            </a:pPr>
            <a:r>
              <a:rPr lang="en-US" b="true" sz="4200">
                <a:solidFill>
                  <a:srgbClr val="000000"/>
                </a:solidFill>
                <a:latin typeface="Open Sans Bold"/>
                <a:ea typeface="Open Sans Bold"/>
                <a:cs typeface="Open Sans Bold"/>
                <a:sym typeface="Open Sans Bold"/>
              </a:rPr>
              <a:t>Maintain a process for tracking returned products</a:t>
            </a:r>
            <a:r>
              <a:rPr lang="en-US" sz="4200">
                <a:solidFill>
                  <a:srgbClr val="000000"/>
                </a:solidFill>
                <a:latin typeface="Open Sans"/>
                <a:ea typeface="Open Sans"/>
                <a:cs typeface="Open Sans"/>
                <a:sym typeface="Open Sans"/>
              </a:rPr>
              <a:t>, linking returns to the original sales orders using SalesOrderHeader and SalesOrderDetail.</a:t>
            </a:r>
          </a:p>
          <a:p>
            <a:pPr algn="l" marL="2720340" indent="-680085" lvl="3">
              <a:lnSpc>
                <a:spcPts val="5880"/>
              </a:lnSpc>
              <a:spcBef>
                <a:spcPct val="0"/>
              </a:spcBef>
              <a:buFont typeface="Arial"/>
              <a:buChar char="￭"/>
            </a:pPr>
            <a:r>
              <a:rPr lang="en-US" b="true" sz="4200">
                <a:solidFill>
                  <a:srgbClr val="000000"/>
                </a:solidFill>
                <a:latin typeface="Open Sans Bold"/>
                <a:ea typeface="Open Sans Bold"/>
                <a:cs typeface="Open Sans Bold"/>
                <a:sym typeface="Open Sans Bold"/>
              </a:rPr>
              <a:t>Capture reasons for returns</a:t>
            </a:r>
            <a:r>
              <a:rPr lang="en-US" sz="4200">
                <a:solidFill>
                  <a:srgbClr val="000000"/>
                </a:solidFill>
                <a:latin typeface="Open Sans"/>
                <a:ea typeface="Open Sans"/>
                <a:cs typeface="Open Sans"/>
                <a:sym typeface="Open Sans"/>
              </a:rPr>
              <a:t>, and </a:t>
            </a:r>
            <a:r>
              <a:rPr lang="en-US" b="true" sz="4200">
                <a:solidFill>
                  <a:srgbClr val="000000"/>
                </a:solidFill>
                <a:latin typeface="Open Sans Bold"/>
                <a:ea typeface="Open Sans Bold"/>
                <a:cs typeface="Open Sans Bold"/>
                <a:sym typeface="Open Sans Bold"/>
              </a:rPr>
              <a:t>automate the process for issuing refunds or replacements</a:t>
            </a:r>
            <a:r>
              <a:rPr lang="en-US" sz="4200">
                <a:solidFill>
                  <a:srgbClr val="000000"/>
                </a:solidFill>
                <a:latin typeface="Open Sans"/>
                <a:ea typeface="Open Sans"/>
                <a:cs typeface="Open Sans"/>
                <a:sym typeface="Open Sans"/>
              </a:rPr>
              <a:t>.</a:t>
            </a:r>
          </a:p>
        </p:txBody>
      </p:sp>
    </p:spTree>
  </p:cSld>
  <p:clrMapOvr>
    <a:masterClrMapping/>
  </p:clrMapOvr>
  <p:transition spd="slow">
    <p:cover dir="l"/>
  </p:transition>
</p:sld>
</file>

<file path=ppt/slides/slide17.xml><?xml version="1.0" encoding="utf-8"?>
<p:sld xmlns:p="http://schemas.openxmlformats.org/presentationml/2006/main" xmlns:a="http://schemas.openxmlformats.org/drawingml/2006/main">
  <p:cSld>
    <p:bg>
      <p:bgPr>
        <a:solidFill>
          <a:srgbClr val="E1E0D6"/>
        </a:solidFill>
      </p:bgPr>
    </p:bg>
    <p:spTree>
      <p:nvGrpSpPr>
        <p:cNvPr id="1" name=""/>
        <p:cNvGrpSpPr/>
        <p:nvPr/>
      </p:nvGrpSpPr>
      <p:grpSpPr>
        <a:xfrm>
          <a:off x="0" y="0"/>
          <a:ext cx="0" cy="0"/>
          <a:chOff x="0" y="0"/>
          <a:chExt cx="0" cy="0"/>
        </a:xfrm>
      </p:grpSpPr>
      <p:sp>
        <p:nvSpPr>
          <p:cNvPr name="TextBox 2" id="2"/>
          <p:cNvSpPr txBox="true"/>
          <p:nvPr/>
        </p:nvSpPr>
        <p:spPr>
          <a:xfrm rot="0">
            <a:off x="1352297" y="1405890"/>
            <a:ext cx="15583407" cy="8141970"/>
          </a:xfrm>
          <a:prstGeom prst="rect">
            <a:avLst/>
          </a:prstGeom>
        </p:spPr>
        <p:txBody>
          <a:bodyPr anchor="t" rtlCol="false" tIns="0" lIns="0" bIns="0" rIns="0">
            <a:spAutoFit/>
          </a:bodyPr>
          <a:lstStyle/>
          <a:p>
            <a:pPr algn="l">
              <a:lnSpc>
                <a:spcPts val="5880"/>
              </a:lnSpc>
              <a:spcBef>
                <a:spcPct val="0"/>
              </a:spcBef>
            </a:pPr>
            <a:r>
              <a:rPr lang="en-US" b="true" sz="4200">
                <a:solidFill>
                  <a:srgbClr val="000000"/>
                </a:solidFill>
                <a:latin typeface="Open Sans Bold"/>
                <a:ea typeface="Open Sans Bold"/>
                <a:cs typeface="Open Sans Bold"/>
                <a:sym typeface="Open Sans Bold"/>
              </a:rPr>
              <a:t>9. Customer Satisfacti</a:t>
            </a:r>
            <a:r>
              <a:rPr lang="en-US" b="true" sz="4200">
                <a:solidFill>
                  <a:srgbClr val="000000"/>
                </a:solidFill>
                <a:latin typeface="Open Sans Bold"/>
                <a:ea typeface="Open Sans Bold"/>
                <a:cs typeface="Open Sans Bold"/>
                <a:sym typeface="Open Sans Bold"/>
              </a:rPr>
              <a:t>on and Feedback</a:t>
            </a:r>
          </a:p>
          <a:p>
            <a:pPr algn="l">
              <a:lnSpc>
                <a:spcPts val="5880"/>
              </a:lnSpc>
              <a:spcBef>
                <a:spcPct val="0"/>
              </a:spcBef>
            </a:pPr>
          </a:p>
          <a:p>
            <a:pPr algn="l" marL="1813560" indent="-604520" lvl="2">
              <a:lnSpc>
                <a:spcPts val="5880"/>
              </a:lnSpc>
              <a:spcBef>
                <a:spcPct val="0"/>
              </a:spcBef>
              <a:buFont typeface="Arial"/>
              <a:buChar char="⚬"/>
            </a:pPr>
            <a:r>
              <a:rPr lang="en-US" b="true" sz="4200">
                <a:solidFill>
                  <a:srgbClr val="000000"/>
                </a:solidFill>
                <a:latin typeface="Open Sans Bold"/>
                <a:ea typeface="Open Sans Bold"/>
                <a:cs typeface="Open Sans Bold"/>
                <a:sym typeface="Open Sans Bold"/>
              </a:rPr>
              <a:t>Requirement: Capture and analyze customer  </a:t>
            </a:r>
          </a:p>
          <a:p>
            <a:pPr algn="l" marL="1813560" indent="-604520" lvl="2">
              <a:lnSpc>
                <a:spcPts val="5880"/>
              </a:lnSpc>
              <a:spcBef>
                <a:spcPct val="0"/>
              </a:spcBef>
              <a:buFont typeface="Arial"/>
              <a:buChar char="⚬"/>
            </a:pPr>
            <a:r>
              <a:rPr lang="en-US" b="true" sz="4200">
                <a:solidFill>
                  <a:srgbClr val="000000"/>
                </a:solidFill>
                <a:latin typeface="Open Sans Bold"/>
                <a:ea typeface="Open Sans Bold"/>
                <a:cs typeface="Open Sans Bold"/>
                <a:sym typeface="Open Sans Bold"/>
              </a:rPr>
              <a:t>                            </a:t>
            </a:r>
            <a:r>
              <a:rPr lang="en-US" b="true" sz="4200">
                <a:solidFill>
                  <a:srgbClr val="000000"/>
                </a:solidFill>
                <a:latin typeface="Open Sans Bold"/>
                <a:ea typeface="Open Sans Bold"/>
                <a:cs typeface="Open Sans Bold"/>
                <a:sym typeface="Open Sans Bold"/>
              </a:rPr>
              <a:t>feedback linked to sales orders.</a:t>
            </a:r>
          </a:p>
          <a:p>
            <a:pPr algn="l" marL="1813560" indent="-604520" lvl="2">
              <a:lnSpc>
                <a:spcPts val="5880"/>
              </a:lnSpc>
              <a:spcBef>
                <a:spcPct val="0"/>
              </a:spcBef>
              <a:buFont typeface="Arial"/>
              <a:buChar char="⚬"/>
            </a:pPr>
            <a:r>
              <a:rPr lang="en-US" b="true" sz="4200">
                <a:solidFill>
                  <a:srgbClr val="000000"/>
                </a:solidFill>
                <a:latin typeface="Open Sans Bold"/>
                <a:ea typeface="Open Sans Bold"/>
                <a:cs typeface="Open Sans Bold"/>
                <a:sym typeface="Open Sans Bold"/>
              </a:rPr>
              <a:t>Details:</a:t>
            </a:r>
          </a:p>
          <a:p>
            <a:pPr algn="l" marL="2720340" indent="-680085" lvl="3">
              <a:lnSpc>
                <a:spcPts val="5880"/>
              </a:lnSpc>
              <a:spcBef>
                <a:spcPct val="0"/>
              </a:spcBef>
              <a:buFont typeface="Arial"/>
              <a:buChar char="￭"/>
            </a:pPr>
            <a:r>
              <a:rPr lang="en-US" b="true" sz="4200">
                <a:solidFill>
                  <a:srgbClr val="000000"/>
                </a:solidFill>
                <a:latin typeface="Open Sans Bold"/>
                <a:ea typeface="Open Sans Bold"/>
                <a:cs typeface="Open Sans Bold"/>
                <a:sym typeface="Open Sans Bold"/>
              </a:rPr>
              <a:t>Provide a method for storing customer feedback related to their purchases, linked to Customer and SalesOrderHeader.</a:t>
            </a:r>
          </a:p>
          <a:p>
            <a:pPr algn="l" marL="2720340" indent="-680085" lvl="3">
              <a:lnSpc>
                <a:spcPts val="5880"/>
              </a:lnSpc>
              <a:spcBef>
                <a:spcPct val="0"/>
              </a:spcBef>
              <a:buFont typeface="Arial"/>
              <a:buChar char="￭"/>
            </a:pPr>
            <a:r>
              <a:rPr lang="en-US" b="true" sz="4200">
                <a:solidFill>
                  <a:srgbClr val="000000"/>
                </a:solidFill>
                <a:latin typeface="Open Sans Bold"/>
                <a:ea typeface="Open Sans Bold"/>
                <a:cs typeface="Open Sans Bold"/>
                <a:sym typeface="Open Sans Bold"/>
              </a:rPr>
              <a:t>Enable the analysis of feedback to assess customer satisfaction and improve future sales efforts</a:t>
            </a:r>
            <a:r>
              <a:rPr lang="en-US" sz="4200">
                <a:solidFill>
                  <a:srgbClr val="000000"/>
                </a:solidFill>
                <a:latin typeface="Open Sans"/>
                <a:ea typeface="Open Sans"/>
                <a:cs typeface="Open Sans"/>
                <a:sym typeface="Open Sans"/>
              </a:rPr>
              <a:t>.</a:t>
            </a:r>
          </a:p>
        </p:txBody>
      </p:sp>
    </p:spTree>
  </p:cSld>
  <p:clrMapOvr>
    <a:masterClrMapping/>
  </p:clrMapOvr>
  <p:transition spd="slow">
    <p:cover dir="l"/>
  </p:transition>
</p:sld>
</file>

<file path=ppt/slides/slide18.xml><?xml version="1.0" encoding="utf-8"?>
<p:sld xmlns:p="http://schemas.openxmlformats.org/presentationml/2006/main" xmlns:a="http://schemas.openxmlformats.org/drawingml/2006/main">
  <p:cSld>
    <p:bg>
      <p:bgPr>
        <a:solidFill>
          <a:srgbClr val="E1E0D6"/>
        </a:solidFill>
      </p:bgPr>
    </p:bg>
    <p:spTree>
      <p:nvGrpSpPr>
        <p:cNvPr id="1" name=""/>
        <p:cNvGrpSpPr/>
        <p:nvPr/>
      </p:nvGrpSpPr>
      <p:grpSpPr>
        <a:xfrm>
          <a:off x="0" y="0"/>
          <a:ext cx="0" cy="0"/>
          <a:chOff x="0" y="0"/>
          <a:chExt cx="0" cy="0"/>
        </a:xfrm>
      </p:grpSpPr>
      <p:sp>
        <p:nvSpPr>
          <p:cNvPr name="TextBox 2" id="2"/>
          <p:cNvSpPr txBox="true"/>
          <p:nvPr/>
        </p:nvSpPr>
        <p:spPr>
          <a:xfrm rot="0">
            <a:off x="868161" y="8062004"/>
            <a:ext cx="16824633" cy="1889760"/>
          </a:xfrm>
          <a:prstGeom prst="rect">
            <a:avLst/>
          </a:prstGeom>
        </p:spPr>
        <p:txBody>
          <a:bodyPr anchor="t" rtlCol="false" tIns="0" lIns="0" bIns="0" rIns="0">
            <a:spAutoFit/>
          </a:bodyPr>
          <a:lstStyle/>
          <a:p>
            <a:pPr algn="l">
              <a:lnSpc>
                <a:spcPts val="5040"/>
              </a:lnSpc>
              <a:spcBef>
                <a:spcPct val="0"/>
              </a:spcBef>
            </a:pPr>
            <a:r>
              <a:rPr lang="en-US" b="true" sz="3600">
                <a:solidFill>
                  <a:srgbClr val="000000"/>
                </a:solidFill>
                <a:latin typeface="Open Sans Bold"/>
                <a:ea typeface="Open Sans Bold"/>
                <a:cs typeface="Open Sans Bold"/>
                <a:sym typeface="Open Sans Bold"/>
              </a:rPr>
              <a:t>By implementing these business requirements, the Sales schema in AdventureWorks2022 can help streamline sales operations, improve data accuracy, and provide valuable insights for strategic decision-making</a:t>
            </a:r>
          </a:p>
        </p:txBody>
      </p:sp>
      <p:grpSp>
        <p:nvGrpSpPr>
          <p:cNvPr name="Group 3" id="3"/>
          <p:cNvGrpSpPr/>
          <p:nvPr/>
        </p:nvGrpSpPr>
        <p:grpSpPr>
          <a:xfrm rot="0">
            <a:off x="868161" y="289778"/>
            <a:ext cx="16222102" cy="7066161"/>
            <a:chOff x="0" y="0"/>
            <a:chExt cx="21629470" cy="9421548"/>
          </a:xfrm>
        </p:grpSpPr>
        <p:grpSp>
          <p:nvGrpSpPr>
            <p:cNvPr name="Group 4" id="4"/>
            <p:cNvGrpSpPr/>
            <p:nvPr/>
          </p:nvGrpSpPr>
          <p:grpSpPr>
            <a:xfrm rot="0">
              <a:off x="8617890" y="2382032"/>
              <a:ext cx="4605535" cy="4724151"/>
              <a:chOff x="0" y="0"/>
              <a:chExt cx="804418" cy="825136"/>
            </a:xfrm>
          </p:grpSpPr>
          <p:sp>
            <p:nvSpPr>
              <p:cNvPr name="Freeform 5" id="5"/>
              <p:cNvSpPr/>
              <p:nvPr/>
            </p:nvSpPr>
            <p:spPr>
              <a:xfrm flipH="false" flipV="false" rot="0">
                <a:off x="0" y="0"/>
                <a:ext cx="804418" cy="825136"/>
              </a:xfrm>
              <a:custGeom>
                <a:avLst/>
                <a:gdLst/>
                <a:ahLst/>
                <a:cxnLst/>
                <a:rect r="r" b="b" t="t" l="l"/>
                <a:pathLst>
                  <a:path h="825136" w="804418">
                    <a:moveTo>
                      <a:pt x="402209" y="0"/>
                    </a:moveTo>
                    <a:cubicBezTo>
                      <a:pt x="180075" y="0"/>
                      <a:pt x="0" y="184713"/>
                      <a:pt x="0" y="412568"/>
                    </a:cubicBezTo>
                    <a:cubicBezTo>
                      <a:pt x="0" y="640423"/>
                      <a:pt x="180075" y="825136"/>
                      <a:pt x="402209" y="825136"/>
                    </a:cubicBezTo>
                    <a:cubicBezTo>
                      <a:pt x="624343" y="825136"/>
                      <a:pt x="804418" y="640423"/>
                      <a:pt x="804418" y="412568"/>
                    </a:cubicBezTo>
                    <a:cubicBezTo>
                      <a:pt x="804418" y="184713"/>
                      <a:pt x="624343" y="0"/>
                      <a:pt x="402209" y="0"/>
                    </a:cubicBezTo>
                    <a:close/>
                  </a:path>
                </a:pathLst>
              </a:custGeom>
              <a:solidFill>
                <a:srgbClr val="EC1A83"/>
              </a:solidFill>
            </p:spPr>
          </p:sp>
          <p:sp>
            <p:nvSpPr>
              <p:cNvPr name="TextBox 6" id="6"/>
              <p:cNvSpPr txBox="true"/>
              <p:nvPr/>
            </p:nvSpPr>
            <p:spPr>
              <a:xfrm>
                <a:off x="75414" y="20206"/>
                <a:ext cx="653589" cy="727573"/>
              </a:xfrm>
              <a:prstGeom prst="rect">
                <a:avLst/>
              </a:prstGeom>
            </p:spPr>
            <p:txBody>
              <a:bodyPr anchor="ctr" rtlCol="false" tIns="50800" lIns="50800" bIns="50800" rIns="50800"/>
              <a:lstStyle/>
              <a:p>
                <a:pPr algn="ctr">
                  <a:lnSpc>
                    <a:spcPts val="4199"/>
                  </a:lnSpc>
                </a:pPr>
                <a:r>
                  <a:rPr lang="en-US" sz="2999" b="true">
                    <a:solidFill>
                      <a:srgbClr val="FFFFFF"/>
                    </a:solidFill>
                    <a:latin typeface="Droid Arabic Kufi Bold"/>
                    <a:ea typeface="Droid Arabic Kufi Bold"/>
                    <a:cs typeface="Droid Arabic Kufi Bold"/>
                    <a:sym typeface="Droid Arabic Kufi Bold"/>
                  </a:rPr>
                  <a:t>Key Tables </a:t>
                </a:r>
              </a:p>
              <a:p>
                <a:pPr algn="ctr">
                  <a:lnSpc>
                    <a:spcPts val="4199"/>
                  </a:lnSpc>
                </a:pPr>
                <a:r>
                  <a:rPr lang="en-US" sz="2999" b="true">
                    <a:solidFill>
                      <a:srgbClr val="FFFFFF"/>
                    </a:solidFill>
                    <a:latin typeface="Droid Arabic Kufi Bold"/>
                    <a:ea typeface="Droid Arabic Kufi Bold"/>
                    <a:cs typeface="Droid Arabic Kufi Bold"/>
                    <a:sym typeface="Droid Arabic Kufi Bold"/>
                  </a:rPr>
                  <a:t>and </a:t>
                </a:r>
              </a:p>
              <a:p>
                <a:pPr algn="ctr">
                  <a:lnSpc>
                    <a:spcPts val="4199"/>
                  </a:lnSpc>
                  <a:spcBef>
                    <a:spcPct val="0"/>
                  </a:spcBef>
                </a:pPr>
                <a:r>
                  <a:rPr lang="en-US" b="true" sz="2999">
                    <a:solidFill>
                      <a:srgbClr val="FFFFFF"/>
                    </a:solidFill>
                    <a:latin typeface="Droid Arabic Kufi Bold"/>
                    <a:ea typeface="Droid Arabic Kufi Bold"/>
                    <a:cs typeface="Droid Arabic Kufi Bold"/>
                    <a:sym typeface="Droid Arabic Kufi Bold"/>
                  </a:rPr>
                  <a:t>Relationships</a:t>
                </a:r>
              </a:p>
            </p:txBody>
          </p:sp>
        </p:grpSp>
        <p:grpSp>
          <p:nvGrpSpPr>
            <p:cNvPr name="Group 7" id="7"/>
            <p:cNvGrpSpPr/>
            <p:nvPr/>
          </p:nvGrpSpPr>
          <p:grpSpPr>
            <a:xfrm rot="0">
              <a:off x="15275049" y="4095820"/>
              <a:ext cx="4072365" cy="1271470"/>
              <a:chOff x="0" y="0"/>
              <a:chExt cx="804418" cy="251155"/>
            </a:xfrm>
          </p:grpSpPr>
          <p:sp>
            <p:nvSpPr>
              <p:cNvPr name="Freeform 8" id="8"/>
              <p:cNvSpPr/>
              <p:nvPr/>
            </p:nvSpPr>
            <p:spPr>
              <a:xfrm flipH="false" flipV="false" rot="0">
                <a:off x="0" y="0"/>
                <a:ext cx="804418" cy="251155"/>
              </a:xfrm>
              <a:custGeom>
                <a:avLst/>
                <a:gdLst/>
                <a:ahLst/>
                <a:cxnLst/>
                <a:rect r="r" b="b" t="t" l="l"/>
                <a:pathLst>
                  <a:path h="251155" w="804418">
                    <a:moveTo>
                      <a:pt x="601218" y="0"/>
                    </a:moveTo>
                    <a:cubicBezTo>
                      <a:pt x="713442" y="0"/>
                      <a:pt x="804418" y="56223"/>
                      <a:pt x="804418" y="125577"/>
                    </a:cubicBezTo>
                    <a:cubicBezTo>
                      <a:pt x="804418" y="194932"/>
                      <a:pt x="713442" y="251155"/>
                      <a:pt x="601218" y="251155"/>
                    </a:cubicBezTo>
                    <a:lnTo>
                      <a:pt x="203200" y="251155"/>
                    </a:lnTo>
                    <a:cubicBezTo>
                      <a:pt x="90976" y="251155"/>
                      <a:pt x="0" y="194932"/>
                      <a:pt x="0" y="125577"/>
                    </a:cubicBezTo>
                    <a:cubicBezTo>
                      <a:pt x="0" y="56223"/>
                      <a:pt x="90976" y="0"/>
                      <a:pt x="203200" y="0"/>
                    </a:cubicBezTo>
                    <a:close/>
                  </a:path>
                </a:pathLst>
              </a:custGeom>
              <a:solidFill>
                <a:srgbClr val="FF9CFB"/>
              </a:solidFill>
            </p:spPr>
          </p:sp>
          <p:sp>
            <p:nvSpPr>
              <p:cNvPr name="TextBox 9" id="9"/>
              <p:cNvSpPr txBox="true"/>
              <p:nvPr/>
            </p:nvSpPr>
            <p:spPr>
              <a:xfrm>
                <a:off x="0" y="-47625"/>
                <a:ext cx="804418" cy="298780"/>
              </a:xfrm>
              <a:prstGeom prst="rect">
                <a:avLst/>
              </a:prstGeom>
            </p:spPr>
            <p:txBody>
              <a:bodyPr anchor="ctr" rtlCol="false" tIns="50800" lIns="50800" bIns="50800" rIns="50800"/>
              <a:lstStyle/>
              <a:p>
                <a:pPr algn="ctr">
                  <a:lnSpc>
                    <a:spcPts val="2939"/>
                  </a:lnSpc>
                </a:pPr>
                <a:r>
                  <a:rPr lang="en-US" b="true" sz="2099">
                    <a:solidFill>
                      <a:srgbClr val="000000"/>
                    </a:solidFill>
                    <a:latin typeface="Droid Arabic Kufi Bold"/>
                    <a:ea typeface="Droid Arabic Kufi Bold"/>
                    <a:cs typeface="Droid Arabic Kufi Bold"/>
                    <a:sym typeface="Droid Arabic Kufi Bold"/>
                  </a:rPr>
                  <a:t>SalesOrderDetail</a:t>
                </a:r>
              </a:p>
            </p:txBody>
          </p:sp>
        </p:grpSp>
        <p:grpSp>
          <p:nvGrpSpPr>
            <p:cNvPr name="Group 10" id="10"/>
            <p:cNvGrpSpPr/>
            <p:nvPr/>
          </p:nvGrpSpPr>
          <p:grpSpPr>
            <a:xfrm rot="0">
              <a:off x="2783562" y="3981418"/>
              <a:ext cx="3785576" cy="1500273"/>
              <a:chOff x="0" y="0"/>
              <a:chExt cx="747768" cy="296350"/>
            </a:xfrm>
          </p:grpSpPr>
          <p:sp>
            <p:nvSpPr>
              <p:cNvPr name="Freeform 11" id="11"/>
              <p:cNvSpPr/>
              <p:nvPr/>
            </p:nvSpPr>
            <p:spPr>
              <a:xfrm flipH="false" flipV="false" rot="0">
                <a:off x="0" y="0"/>
                <a:ext cx="747768" cy="296350"/>
              </a:xfrm>
              <a:custGeom>
                <a:avLst/>
                <a:gdLst/>
                <a:ahLst/>
                <a:cxnLst/>
                <a:rect r="r" b="b" t="t" l="l"/>
                <a:pathLst>
                  <a:path h="296350" w="747768">
                    <a:moveTo>
                      <a:pt x="544568" y="0"/>
                    </a:moveTo>
                    <a:cubicBezTo>
                      <a:pt x="656792" y="0"/>
                      <a:pt x="747768" y="66340"/>
                      <a:pt x="747768" y="148175"/>
                    </a:cubicBezTo>
                    <a:cubicBezTo>
                      <a:pt x="747768" y="230010"/>
                      <a:pt x="656792" y="296350"/>
                      <a:pt x="544568" y="296350"/>
                    </a:cubicBezTo>
                    <a:lnTo>
                      <a:pt x="203200" y="296350"/>
                    </a:lnTo>
                    <a:cubicBezTo>
                      <a:pt x="90976" y="296350"/>
                      <a:pt x="0" y="230010"/>
                      <a:pt x="0" y="148175"/>
                    </a:cubicBezTo>
                    <a:cubicBezTo>
                      <a:pt x="0" y="66340"/>
                      <a:pt x="90976" y="0"/>
                      <a:pt x="203200" y="0"/>
                    </a:cubicBezTo>
                    <a:close/>
                  </a:path>
                </a:pathLst>
              </a:custGeom>
              <a:solidFill>
                <a:srgbClr val="FF9CFB"/>
              </a:solidFill>
            </p:spPr>
          </p:sp>
          <p:sp>
            <p:nvSpPr>
              <p:cNvPr name="TextBox 12" id="12"/>
              <p:cNvSpPr txBox="true"/>
              <p:nvPr/>
            </p:nvSpPr>
            <p:spPr>
              <a:xfrm>
                <a:off x="0" y="-47625"/>
                <a:ext cx="747768" cy="343975"/>
              </a:xfrm>
              <a:prstGeom prst="rect">
                <a:avLst/>
              </a:prstGeom>
            </p:spPr>
            <p:txBody>
              <a:bodyPr anchor="ctr" rtlCol="false" tIns="50800" lIns="50800" bIns="50800" rIns="50800"/>
              <a:lstStyle/>
              <a:p>
                <a:pPr algn="ctr">
                  <a:lnSpc>
                    <a:spcPts val="2939"/>
                  </a:lnSpc>
                </a:pPr>
                <a:r>
                  <a:rPr lang="en-US" b="true" sz="2099">
                    <a:solidFill>
                      <a:srgbClr val="000000"/>
                    </a:solidFill>
                    <a:latin typeface="Droid Arabic Kufi Bold"/>
                    <a:ea typeface="Droid Arabic Kufi Bold"/>
                    <a:cs typeface="Droid Arabic Kufi Bold"/>
                    <a:sym typeface="Droid Arabic Kufi Bold"/>
                  </a:rPr>
                  <a:t>SalesTerritory</a:t>
                </a:r>
              </a:p>
            </p:txBody>
          </p:sp>
        </p:grpSp>
        <p:grpSp>
          <p:nvGrpSpPr>
            <p:cNvPr name="Group 13" id="13"/>
            <p:cNvGrpSpPr/>
            <p:nvPr/>
          </p:nvGrpSpPr>
          <p:grpSpPr>
            <a:xfrm rot="0">
              <a:off x="8884475" y="228944"/>
              <a:ext cx="4072365" cy="1405309"/>
              <a:chOff x="0" y="0"/>
              <a:chExt cx="804418" cy="277592"/>
            </a:xfrm>
          </p:grpSpPr>
          <p:sp>
            <p:nvSpPr>
              <p:cNvPr name="Freeform 14" id="14"/>
              <p:cNvSpPr/>
              <p:nvPr/>
            </p:nvSpPr>
            <p:spPr>
              <a:xfrm flipH="false" flipV="false" rot="0">
                <a:off x="0" y="0"/>
                <a:ext cx="804418" cy="277592"/>
              </a:xfrm>
              <a:custGeom>
                <a:avLst/>
                <a:gdLst/>
                <a:ahLst/>
                <a:cxnLst/>
                <a:rect r="r" b="b" t="t" l="l"/>
                <a:pathLst>
                  <a:path h="277592" w="804418">
                    <a:moveTo>
                      <a:pt x="601218" y="0"/>
                    </a:moveTo>
                    <a:cubicBezTo>
                      <a:pt x="713442" y="0"/>
                      <a:pt x="804418" y="62141"/>
                      <a:pt x="804418" y="138796"/>
                    </a:cubicBezTo>
                    <a:cubicBezTo>
                      <a:pt x="804418" y="215451"/>
                      <a:pt x="713442" y="277592"/>
                      <a:pt x="601218" y="277592"/>
                    </a:cubicBezTo>
                    <a:lnTo>
                      <a:pt x="203200" y="277592"/>
                    </a:lnTo>
                    <a:cubicBezTo>
                      <a:pt x="90976" y="277592"/>
                      <a:pt x="0" y="215451"/>
                      <a:pt x="0" y="138796"/>
                    </a:cubicBezTo>
                    <a:cubicBezTo>
                      <a:pt x="0" y="62141"/>
                      <a:pt x="90976" y="0"/>
                      <a:pt x="203200" y="0"/>
                    </a:cubicBezTo>
                    <a:close/>
                  </a:path>
                </a:pathLst>
              </a:custGeom>
              <a:solidFill>
                <a:srgbClr val="FF9CFB"/>
              </a:solidFill>
            </p:spPr>
          </p:sp>
          <p:sp>
            <p:nvSpPr>
              <p:cNvPr name="TextBox 15" id="15"/>
              <p:cNvSpPr txBox="true"/>
              <p:nvPr/>
            </p:nvSpPr>
            <p:spPr>
              <a:xfrm>
                <a:off x="0" y="-47625"/>
                <a:ext cx="804418" cy="325217"/>
              </a:xfrm>
              <a:prstGeom prst="rect">
                <a:avLst/>
              </a:prstGeom>
            </p:spPr>
            <p:txBody>
              <a:bodyPr anchor="ctr" rtlCol="false" tIns="50800" lIns="50800" bIns="50800" rIns="50800"/>
              <a:lstStyle/>
              <a:p>
                <a:pPr algn="ctr">
                  <a:lnSpc>
                    <a:spcPts val="2939"/>
                  </a:lnSpc>
                </a:pPr>
                <a:r>
                  <a:rPr lang="en-US" b="true" sz="2099">
                    <a:solidFill>
                      <a:srgbClr val="000000"/>
                    </a:solidFill>
                    <a:latin typeface="Droid Arabic Kufi Bold"/>
                    <a:ea typeface="Droid Arabic Kufi Bold"/>
                    <a:cs typeface="Droid Arabic Kufi Bold"/>
                    <a:sym typeface="Droid Arabic Kufi Bold"/>
                  </a:rPr>
                  <a:t>SalesOrderHeader</a:t>
                </a:r>
              </a:p>
            </p:txBody>
          </p:sp>
        </p:grpSp>
        <p:grpSp>
          <p:nvGrpSpPr>
            <p:cNvPr name="Group 16" id="16"/>
            <p:cNvGrpSpPr/>
            <p:nvPr/>
          </p:nvGrpSpPr>
          <p:grpSpPr>
            <a:xfrm rot="0">
              <a:off x="8884475" y="7854214"/>
              <a:ext cx="4072365" cy="1271470"/>
              <a:chOff x="0" y="0"/>
              <a:chExt cx="804418" cy="251155"/>
            </a:xfrm>
          </p:grpSpPr>
          <p:sp>
            <p:nvSpPr>
              <p:cNvPr name="Freeform 17" id="17"/>
              <p:cNvSpPr/>
              <p:nvPr/>
            </p:nvSpPr>
            <p:spPr>
              <a:xfrm flipH="false" flipV="false" rot="0">
                <a:off x="0" y="0"/>
                <a:ext cx="804418" cy="251155"/>
              </a:xfrm>
              <a:custGeom>
                <a:avLst/>
                <a:gdLst/>
                <a:ahLst/>
                <a:cxnLst/>
                <a:rect r="r" b="b" t="t" l="l"/>
                <a:pathLst>
                  <a:path h="251155" w="804418">
                    <a:moveTo>
                      <a:pt x="601218" y="0"/>
                    </a:moveTo>
                    <a:cubicBezTo>
                      <a:pt x="713442" y="0"/>
                      <a:pt x="804418" y="56223"/>
                      <a:pt x="804418" y="125577"/>
                    </a:cubicBezTo>
                    <a:cubicBezTo>
                      <a:pt x="804418" y="194932"/>
                      <a:pt x="713442" y="251155"/>
                      <a:pt x="601218" y="251155"/>
                    </a:cubicBezTo>
                    <a:lnTo>
                      <a:pt x="203200" y="251155"/>
                    </a:lnTo>
                    <a:cubicBezTo>
                      <a:pt x="90976" y="251155"/>
                      <a:pt x="0" y="194932"/>
                      <a:pt x="0" y="125577"/>
                    </a:cubicBezTo>
                    <a:cubicBezTo>
                      <a:pt x="0" y="56223"/>
                      <a:pt x="90976" y="0"/>
                      <a:pt x="203200" y="0"/>
                    </a:cubicBezTo>
                    <a:close/>
                  </a:path>
                </a:pathLst>
              </a:custGeom>
              <a:solidFill>
                <a:srgbClr val="FF9CFB"/>
              </a:solidFill>
            </p:spPr>
          </p:sp>
          <p:sp>
            <p:nvSpPr>
              <p:cNvPr name="TextBox 18" id="18"/>
              <p:cNvSpPr txBox="true"/>
              <p:nvPr/>
            </p:nvSpPr>
            <p:spPr>
              <a:xfrm>
                <a:off x="0" y="-47625"/>
                <a:ext cx="804418" cy="298780"/>
              </a:xfrm>
              <a:prstGeom prst="rect">
                <a:avLst/>
              </a:prstGeom>
            </p:spPr>
            <p:txBody>
              <a:bodyPr anchor="ctr" rtlCol="false" tIns="50800" lIns="50800" bIns="50800" rIns="50800"/>
              <a:lstStyle/>
              <a:p>
                <a:pPr algn="ctr">
                  <a:lnSpc>
                    <a:spcPts val="2939"/>
                  </a:lnSpc>
                </a:pPr>
                <a:r>
                  <a:rPr lang="en-US" b="true" sz="2099">
                    <a:solidFill>
                      <a:srgbClr val="000000"/>
                    </a:solidFill>
                    <a:latin typeface="Droid Arabic Kufi Bold"/>
                    <a:ea typeface="Droid Arabic Kufi Bold"/>
                    <a:cs typeface="Droid Arabic Kufi Bold"/>
                    <a:sym typeface="Droid Arabic Kufi Bold"/>
                  </a:rPr>
                  <a:t>Customer</a:t>
                </a:r>
              </a:p>
            </p:txBody>
          </p:sp>
        </p:grpSp>
        <p:sp>
          <p:nvSpPr>
            <p:cNvPr name="AutoShape 19" id="19"/>
            <p:cNvSpPr/>
            <p:nvPr/>
          </p:nvSpPr>
          <p:spPr>
            <a:xfrm>
              <a:off x="6569138" y="4731555"/>
              <a:ext cx="2048752" cy="12553"/>
            </a:xfrm>
            <a:prstGeom prst="line">
              <a:avLst/>
            </a:prstGeom>
            <a:ln cap="flat" w="50800">
              <a:solidFill>
                <a:srgbClr val="000000"/>
              </a:solidFill>
              <a:prstDash val="solid"/>
              <a:headEnd type="none" len="sm" w="sm"/>
              <a:tailEnd type="none" len="sm" w="sm"/>
            </a:ln>
          </p:spPr>
        </p:sp>
        <p:sp>
          <p:nvSpPr>
            <p:cNvPr name="AutoShape 20" id="20"/>
            <p:cNvSpPr/>
            <p:nvPr/>
          </p:nvSpPr>
          <p:spPr>
            <a:xfrm flipV="true">
              <a:off x="13223425" y="4731555"/>
              <a:ext cx="2051623" cy="12553"/>
            </a:xfrm>
            <a:prstGeom prst="line">
              <a:avLst/>
            </a:prstGeom>
            <a:ln cap="flat" w="50800">
              <a:solidFill>
                <a:srgbClr val="000000"/>
              </a:solidFill>
              <a:prstDash val="solid"/>
              <a:headEnd type="none" len="sm" w="sm"/>
              <a:tailEnd type="none" len="sm" w="sm"/>
            </a:ln>
          </p:spPr>
        </p:sp>
        <p:sp>
          <p:nvSpPr>
            <p:cNvPr name="AutoShape 21" id="21"/>
            <p:cNvSpPr/>
            <p:nvPr/>
          </p:nvSpPr>
          <p:spPr>
            <a:xfrm>
              <a:off x="10920658" y="1634253"/>
              <a:ext cx="0" cy="747779"/>
            </a:xfrm>
            <a:prstGeom prst="line">
              <a:avLst/>
            </a:prstGeom>
            <a:ln cap="flat" w="50800">
              <a:solidFill>
                <a:srgbClr val="000000"/>
              </a:solidFill>
              <a:prstDash val="solid"/>
              <a:headEnd type="none" len="sm" w="sm"/>
              <a:tailEnd type="none" len="sm" w="sm"/>
            </a:ln>
          </p:spPr>
        </p:sp>
        <p:sp>
          <p:nvSpPr>
            <p:cNvPr name="AutoShape 22" id="22"/>
            <p:cNvSpPr/>
            <p:nvPr/>
          </p:nvSpPr>
          <p:spPr>
            <a:xfrm>
              <a:off x="10920658" y="7106184"/>
              <a:ext cx="0" cy="748030"/>
            </a:xfrm>
            <a:prstGeom prst="line">
              <a:avLst/>
            </a:prstGeom>
            <a:ln cap="flat" w="50800">
              <a:solidFill>
                <a:srgbClr val="000000"/>
              </a:solidFill>
              <a:prstDash val="solid"/>
              <a:headEnd type="none" len="sm" w="sm"/>
              <a:tailEnd type="none" len="sm" w="sm"/>
            </a:ln>
          </p:spPr>
        </p:sp>
        <p:grpSp>
          <p:nvGrpSpPr>
            <p:cNvPr name="Group 23" id="23"/>
            <p:cNvGrpSpPr/>
            <p:nvPr/>
          </p:nvGrpSpPr>
          <p:grpSpPr>
            <a:xfrm rot="0">
              <a:off x="0" y="1309360"/>
              <a:ext cx="4072365" cy="1863197"/>
              <a:chOff x="0" y="0"/>
              <a:chExt cx="804418" cy="368039"/>
            </a:xfrm>
          </p:grpSpPr>
          <p:sp>
            <p:nvSpPr>
              <p:cNvPr name="Freeform 24" id="24"/>
              <p:cNvSpPr/>
              <p:nvPr/>
            </p:nvSpPr>
            <p:spPr>
              <a:xfrm flipH="false" flipV="false" rot="0">
                <a:off x="0" y="0"/>
                <a:ext cx="804418" cy="368039"/>
              </a:xfrm>
              <a:custGeom>
                <a:avLst/>
                <a:gdLst/>
                <a:ahLst/>
                <a:cxnLst/>
                <a:rect r="r" b="b" t="t" l="l"/>
                <a:pathLst>
                  <a:path h="368039" w="804418">
                    <a:moveTo>
                      <a:pt x="0" y="0"/>
                    </a:moveTo>
                    <a:lnTo>
                      <a:pt x="804418" y="0"/>
                    </a:lnTo>
                    <a:lnTo>
                      <a:pt x="804418" y="368039"/>
                    </a:lnTo>
                    <a:lnTo>
                      <a:pt x="0" y="368039"/>
                    </a:lnTo>
                    <a:close/>
                  </a:path>
                </a:pathLst>
              </a:custGeom>
              <a:solidFill>
                <a:srgbClr val="E9DBFF"/>
              </a:solidFill>
            </p:spPr>
          </p:sp>
          <p:sp>
            <p:nvSpPr>
              <p:cNvPr name="TextBox 25" id="25"/>
              <p:cNvSpPr txBox="true"/>
              <p:nvPr/>
            </p:nvSpPr>
            <p:spPr>
              <a:xfrm>
                <a:off x="0" y="-47625"/>
                <a:ext cx="804418" cy="415664"/>
              </a:xfrm>
              <a:prstGeom prst="rect">
                <a:avLst/>
              </a:prstGeom>
            </p:spPr>
            <p:txBody>
              <a:bodyPr anchor="ctr" rtlCol="false" tIns="50800" lIns="50800" bIns="50800" rIns="50800"/>
              <a:lstStyle/>
              <a:p>
                <a:pPr algn="ctr">
                  <a:lnSpc>
                    <a:spcPts val="2939"/>
                  </a:lnSpc>
                </a:pPr>
                <a:r>
                  <a:rPr lang="en-US" b="true" sz="2099">
                    <a:solidFill>
                      <a:srgbClr val="000000"/>
                    </a:solidFill>
                    <a:latin typeface="Droid Arabic Kufi Bold"/>
                    <a:ea typeface="Droid Arabic Kufi Bold"/>
                    <a:cs typeface="Droid Arabic Kufi Bold"/>
                    <a:sym typeface="Droid Arabic Kufi Bold"/>
                  </a:rPr>
                  <a:t>Manages and categorizes orders by region.</a:t>
                </a:r>
              </a:p>
            </p:txBody>
          </p:sp>
        </p:grpSp>
        <p:sp>
          <p:nvSpPr>
            <p:cNvPr name="AutoShape 26" id="26"/>
            <p:cNvSpPr/>
            <p:nvPr/>
          </p:nvSpPr>
          <p:spPr>
            <a:xfrm>
              <a:off x="4072365" y="2240959"/>
              <a:ext cx="603985" cy="1740459"/>
            </a:xfrm>
            <a:prstGeom prst="line">
              <a:avLst/>
            </a:prstGeom>
            <a:ln cap="flat" w="50800">
              <a:solidFill>
                <a:srgbClr val="000000"/>
              </a:solidFill>
              <a:prstDash val="solid"/>
              <a:headEnd type="none" len="sm" w="sm"/>
              <a:tailEnd type="none" len="sm" w="sm"/>
            </a:ln>
          </p:spPr>
        </p:sp>
        <p:grpSp>
          <p:nvGrpSpPr>
            <p:cNvPr name="Group 27" id="27"/>
            <p:cNvGrpSpPr/>
            <p:nvPr/>
          </p:nvGrpSpPr>
          <p:grpSpPr>
            <a:xfrm rot="0">
              <a:off x="15275049" y="0"/>
              <a:ext cx="4072365" cy="1863197"/>
              <a:chOff x="0" y="0"/>
              <a:chExt cx="804418" cy="368039"/>
            </a:xfrm>
          </p:grpSpPr>
          <p:sp>
            <p:nvSpPr>
              <p:cNvPr name="Freeform 28" id="28"/>
              <p:cNvSpPr/>
              <p:nvPr/>
            </p:nvSpPr>
            <p:spPr>
              <a:xfrm flipH="false" flipV="false" rot="0">
                <a:off x="0" y="0"/>
                <a:ext cx="804418" cy="368039"/>
              </a:xfrm>
              <a:custGeom>
                <a:avLst/>
                <a:gdLst/>
                <a:ahLst/>
                <a:cxnLst/>
                <a:rect r="r" b="b" t="t" l="l"/>
                <a:pathLst>
                  <a:path h="368039" w="804418">
                    <a:moveTo>
                      <a:pt x="0" y="0"/>
                    </a:moveTo>
                    <a:lnTo>
                      <a:pt x="804418" y="0"/>
                    </a:lnTo>
                    <a:lnTo>
                      <a:pt x="804418" y="368039"/>
                    </a:lnTo>
                    <a:lnTo>
                      <a:pt x="0" y="368039"/>
                    </a:lnTo>
                    <a:close/>
                  </a:path>
                </a:pathLst>
              </a:custGeom>
              <a:solidFill>
                <a:srgbClr val="E9DBFF"/>
              </a:solidFill>
            </p:spPr>
          </p:sp>
          <p:sp>
            <p:nvSpPr>
              <p:cNvPr name="TextBox 29" id="29"/>
              <p:cNvSpPr txBox="true"/>
              <p:nvPr/>
            </p:nvSpPr>
            <p:spPr>
              <a:xfrm>
                <a:off x="0" y="-47625"/>
                <a:ext cx="804418" cy="415664"/>
              </a:xfrm>
              <a:prstGeom prst="rect">
                <a:avLst/>
              </a:prstGeom>
            </p:spPr>
            <p:txBody>
              <a:bodyPr anchor="ctr" rtlCol="false" tIns="50800" lIns="50800" bIns="50800" rIns="50800"/>
              <a:lstStyle/>
              <a:p>
                <a:pPr algn="ctr">
                  <a:lnSpc>
                    <a:spcPts val="2939"/>
                  </a:lnSpc>
                </a:pPr>
                <a:r>
                  <a:rPr lang="en-US" b="true" sz="2099">
                    <a:solidFill>
                      <a:srgbClr val="000000"/>
                    </a:solidFill>
                    <a:latin typeface="Droid Arabic Kufi Bold"/>
                    <a:ea typeface="Droid Arabic Kufi Bold"/>
                    <a:cs typeface="Droid Arabic Kufi Bold"/>
                    <a:sym typeface="Droid Arabic Kufi Bold"/>
                  </a:rPr>
                  <a:t>Stores summary details of each sales order.</a:t>
                </a:r>
              </a:p>
            </p:txBody>
          </p:sp>
        </p:grpSp>
        <p:grpSp>
          <p:nvGrpSpPr>
            <p:cNvPr name="Group 30" id="30"/>
            <p:cNvGrpSpPr/>
            <p:nvPr/>
          </p:nvGrpSpPr>
          <p:grpSpPr>
            <a:xfrm rot="0">
              <a:off x="2529181" y="7558350"/>
              <a:ext cx="3468755" cy="1863197"/>
              <a:chOff x="0" y="0"/>
              <a:chExt cx="685186" cy="368039"/>
            </a:xfrm>
          </p:grpSpPr>
          <p:sp>
            <p:nvSpPr>
              <p:cNvPr name="Freeform 31" id="31"/>
              <p:cNvSpPr/>
              <p:nvPr/>
            </p:nvSpPr>
            <p:spPr>
              <a:xfrm flipH="false" flipV="false" rot="0">
                <a:off x="0" y="0"/>
                <a:ext cx="685186" cy="368039"/>
              </a:xfrm>
              <a:custGeom>
                <a:avLst/>
                <a:gdLst/>
                <a:ahLst/>
                <a:cxnLst/>
                <a:rect r="r" b="b" t="t" l="l"/>
                <a:pathLst>
                  <a:path h="368039" w="685186">
                    <a:moveTo>
                      <a:pt x="0" y="0"/>
                    </a:moveTo>
                    <a:lnTo>
                      <a:pt x="685186" y="0"/>
                    </a:lnTo>
                    <a:lnTo>
                      <a:pt x="685186" y="368039"/>
                    </a:lnTo>
                    <a:lnTo>
                      <a:pt x="0" y="368039"/>
                    </a:lnTo>
                    <a:close/>
                  </a:path>
                </a:pathLst>
              </a:custGeom>
              <a:solidFill>
                <a:srgbClr val="E9DBFF"/>
              </a:solidFill>
            </p:spPr>
          </p:sp>
          <p:sp>
            <p:nvSpPr>
              <p:cNvPr name="TextBox 32" id="32"/>
              <p:cNvSpPr txBox="true"/>
              <p:nvPr/>
            </p:nvSpPr>
            <p:spPr>
              <a:xfrm>
                <a:off x="0" y="-47625"/>
                <a:ext cx="685186" cy="415664"/>
              </a:xfrm>
              <a:prstGeom prst="rect">
                <a:avLst/>
              </a:prstGeom>
            </p:spPr>
            <p:txBody>
              <a:bodyPr anchor="ctr" rtlCol="false" tIns="50800" lIns="50800" bIns="50800" rIns="50800"/>
              <a:lstStyle/>
              <a:p>
                <a:pPr algn="ctr">
                  <a:lnSpc>
                    <a:spcPts val="2939"/>
                  </a:lnSpc>
                </a:pPr>
                <a:r>
                  <a:rPr lang="en-US" b="true" sz="2099">
                    <a:solidFill>
                      <a:srgbClr val="000000"/>
                    </a:solidFill>
                    <a:latin typeface="Droid Arabic Kufi Bold"/>
                    <a:ea typeface="Droid Arabic Kufi Bold"/>
                    <a:cs typeface="Droid Arabic Kufi Bold"/>
                    <a:sym typeface="Droid Arabic Kufi Bold"/>
                  </a:rPr>
                  <a:t>Stores customer details and links to orders.</a:t>
                </a:r>
              </a:p>
            </p:txBody>
          </p:sp>
        </p:grpSp>
        <p:sp>
          <p:nvSpPr>
            <p:cNvPr name="AutoShape 33" id="33"/>
            <p:cNvSpPr/>
            <p:nvPr/>
          </p:nvSpPr>
          <p:spPr>
            <a:xfrm>
              <a:off x="5997936" y="8489949"/>
              <a:ext cx="2886539" cy="0"/>
            </a:xfrm>
            <a:prstGeom prst="line">
              <a:avLst/>
            </a:prstGeom>
            <a:ln cap="flat" w="50800">
              <a:solidFill>
                <a:srgbClr val="000000"/>
              </a:solidFill>
              <a:prstDash val="solid"/>
              <a:headEnd type="none" len="sm" w="sm"/>
              <a:tailEnd type="none" len="sm" w="sm"/>
            </a:ln>
          </p:spPr>
        </p:sp>
        <p:sp>
          <p:nvSpPr>
            <p:cNvPr name="AutoShape 34" id="34"/>
            <p:cNvSpPr/>
            <p:nvPr/>
          </p:nvSpPr>
          <p:spPr>
            <a:xfrm>
              <a:off x="12956840" y="931599"/>
              <a:ext cx="2318208" cy="0"/>
            </a:xfrm>
            <a:prstGeom prst="line">
              <a:avLst/>
            </a:prstGeom>
            <a:ln cap="flat" w="50800">
              <a:solidFill>
                <a:srgbClr val="000000"/>
              </a:solidFill>
              <a:prstDash val="solid"/>
              <a:headEnd type="none" len="sm" w="sm"/>
              <a:tailEnd type="none" len="sm" w="sm"/>
            </a:ln>
          </p:spPr>
        </p:sp>
        <p:grpSp>
          <p:nvGrpSpPr>
            <p:cNvPr name="Group 35" id="35"/>
            <p:cNvGrpSpPr/>
            <p:nvPr/>
          </p:nvGrpSpPr>
          <p:grpSpPr>
            <a:xfrm rot="0">
              <a:off x="17780163" y="6149285"/>
              <a:ext cx="3849307" cy="2345339"/>
              <a:chOff x="0" y="0"/>
              <a:chExt cx="760357" cy="463277"/>
            </a:xfrm>
          </p:grpSpPr>
          <p:sp>
            <p:nvSpPr>
              <p:cNvPr name="Freeform 36" id="36"/>
              <p:cNvSpPr/>
              <p:nvPr/>
            </p:nvSpPr>
            <p:spPr>
              <a:xfrm flipH="false" flipV="false" rot="0">
                <a:off x="0" y="0"/>
                <a:ext cx="760357" cy="463277"/>
              </a:xfrm>
              <a:custGeom>
                <a:avLst/>
                <a:gdLst/>
                <a:ahLst/>
                <a:cxnLst/>
                <a:rect r="r" b="b" t="t" l="l"/>
                <a:pathLst>
                  <a:path h="463277" w="760357">
                    <a:moveTo>
                      <a:pt x="0" y="0"/>
                    </a:moveTo>
                    <a:lnTo>
                      <a:pt x="760357" y="0"/>
                    </a:lnTo>
                    <a:lnTo>
                      <a:pt x="760357" y="463277"/>
                    </a:lnTo>
                    <a:lnTo>
                      <a:pt x="0" y="463277"/>
                    </a:lnTo>
                    <a:close/>
                  </a:path>
                </a:pathLst>
              </a:custGeom>
              <a:solidFill>
                <a:srgbClr val="E9DBFF"/>
              </a:solidFill>
            </p:spPr>
          </p:sp>
          <p:sp>
            <p:nvSpPr>
              <p:cNvPr name="TextBox 37" id="37"/>
              <p:cNvSpPr txBox="true"/>
              <p:nvPr/>
            </p:nvSpPr>
            <p:spPr>
              <a:xfrm>
                <a:off x="0" y="-47625"/>
                <a:ext cx="760357" cy="510902"/>
              </a:xfrm>
              <a:prstGeom prst="rect">
                <a:avLst/>
              </a:prstGeom>
            </p:spPr>
            <p:txBody>
              <a:bodyPr anchor="ctr" rtlCol="false" tIns="50800" lIns="50800" bIns="50800" rIns="50800"/>
              <a:lstStyle/>
              <a:p>
                <a:pPr algn="ctr">
                  <a:lnSpc>
                    <a:spcPts val="2939"/>
                  </a:lnSpc>
                </a:pPr>
                <a:r>
                  <a:rPr lang="en-US" b="true" sz="2099">
                    <a:solidFill>
                      <a:srgbClr val="000000"/>
                    </a:solidFill>
                    <a:latin typeface="Droid Arabic Kufi Bold"/>
                    <a:ea typeface="Droid Arabic Kufi Bold"/>
                    <a:cs typeface="Droid Arabic Kufi Bold"/>
                    <a:sym typeface="Droid Arabic Kufi Bold"/>
                  </a:rPr>
                  <a:t>Contains line-by-line details for products in each sales order.</a:t>
                </a:r>
              </a:p>
            </p:txBody>
          </p:sp>
        </p:grpSp>
        <p:sp>
          <p:nvSpPr>
            <p:cNvPr name="AutoShape 38" id="38"/>
            <p:cNvSpPr/>
            <p:nvPr/>
          </p:nvSpPr>
          <p:spPr>
            <a:xfrm>
              <a:off x="17311231" y="5367290"/>
              <a:ext cx="468932" cy="1954664"/>
            </a:xfrm>
            <a:prstGeom prst="line">
              <a:avLst/>
            </a:prstGeom>
            <a:ln cap="flat" w="50800">
              <a:solidFill>
                <a:srgbClr val="000000"/>
              </a:solidFill>
              <a:prstDash val="solid"/>
              <a:headEnd type="none" len="sm" w="sm"/>
              <a:tailEnd type="none" len="sm" w="sm"/>
            </a:ln>
          </p:spPr>
        </p:sp>
      </p:grpSp>
    </p:spTree>
  </p:cSld>
  <p:clrMapOvr>
    <a:masterClrMapping/>
  </p:clrMapOvr>
  <p:transition spd="med">
    <p:cover dir="rd"/>
  </p:transition>
</p:sld>
</file>

<file path=ppt/slides/slide19.xml><?xml version="1.0" encoding="utf-8"?>
<p:sld xmlns:p="http://schemas.openxmlformats.org/presentationml/2006/main" xmlns:a="http://schemas.openxmlformats.org/drawingml/2006/main">
  <p:cSld>
    <p:bg>
      <p:bgPr>
        <a:solidFill>
          <a:srgbClr val="E1E0D6"/>
        </a:solidFill>
      </p:bgPr>
    </p:bg>
    <p:spTree>
      <p:nvGrpSpPr>
        <p:cNvPr id="1" name=""/>
        <p:cNvGrpSpPr/>
        <p:nvPr/>
      </p:nvGrpSpPr>
      <p:grpSpPr>
        <a:xfrm>
          <a:off x="0" y="0"/>
          <a:ext cx="0" cy="0"/>
          <a:chOff x="0" y="0"/>
          <a:chExt cx="0" cy="0"/>
        </a:xfrm>
      </p:grpSpPr>
      <p:sp>
        <p:nvSpPr>
          <p:cNvPr name="TextBox 2" id="2"/>
          <p:cNvSpPr txBox="true"/>
          <p:nvPr/>
        </p:nvSpPr>
        <p:spPr>
          <a:xfrm rot="0">
            <a:off x="1028700" y="2278399"/>
            <a:ext cx="15516225" cy="3684270"/>
          </a:xfrm>
          <a:prstGeom prst="rect">
            <a:avLst/>
          </a:prstGeom>
        </p:spPr>
        <p:txBody>
          <a:bodyPr anchor="t" rtlCol="false" tIns="0" lIns="0" bIns="0" rIns="0">
            <a:spAutoFit/>
          </a:bodyPr>
          <a:lstStyle/>
          <a:p>
            <a:pPr algn="l" marL="906780" indent="-453390" lvl="1">
              <a:lnSpc>
                <a:spcPts val="5880"/>
              </a:lnSpc>
              <a:buFont typeface="Arial"/>
              <a:buChar char="•"/>
            </a:pPr>
            <a:r>
              <a:rPr lang="en-US" b="true" sz="4200">
                <a:solidFill>
                  <a:srgbClr val="000000"/>
                </a:solidFill>
                <a:latin typeface="Open Sans Bold"/>
                <a:ea typeface="Open Sans Bold"/>
                <a:cs typeface="Open Sans Bold"/>
                <a:sym typeface="Open Sans Bold"/>
              </a:rPr>
              <a:t>SalesOrder Fact (SalesOrderHeader, SalesOrderDetails)</a:t>
            </a:r>
          </a:p>
          <a:p>
            <a:pPr algn="l" marL="906780" indent="-453390" lvl="1">
              <a:lnSpc>
                <a:spcPts val="5880"/>
              </a:lnSpc>
              <a:buFont typeface="Arial"/>
              <a:buChar char="•"/>
            </a:pPr>
            <a:r>
              <a:rPr lang="en-US" b="true" sz="4200">
                <a:solidFill>
                  <a:srgbClr val="000000"/>
                </a:solidFill>
                <a:latin typeface="Open Sans Bold"/>
                <a:ea typeface="Open Sans Bold"/>
                <a:cs typeface="Open Sans Bold"/>
                <a:sym typeface="Open Sans Bold"/>
              </a:rPr>
              <a:t>Dimension (salesOrderHeader)</a:t>
            </a:r>
          </a:p>
          <a:p>
            <a:pPr algn="l" marL="906780" indent="-453390" lvl="1">
              <a:lnSpc>
                <a:spcPts val="5880"/>
              </a:lnSpc>
              <a:buFont typeface="Arial"/>
              <a:buChar char="•"/>
            </a:pPr>
            <a:r>
              <a:rPr lang="en-US" b="true" sz="4200">
                <a:solidFill>
                  <a:srgbClr val="000000"/>
                </a:solidFill>
                <a:latin typeface="Open Sans Bold"/>
                <a:ea typeface="Open Sans Bold"/>
                <a:cs typeface="Open Sans Bold"/>
                <a:sym typeface="Open Sans Bold"/>
              </a:rPr>
              <a:t>SaleTerritory Dimension (salesTerritory)</a:t>
            </a:r>
          </a:p>
          <a:p>
            <a:pPr algn="l" marL="906780" indent="-453390" lvl="1">
              <a:lnSpc>
                <a:spcPts val="5880"/>
              </a:lnSpc>
              <a:buFont typeface="Arial"/>
              <a:buChar char="•"/>
            </a:pPr>
            <a:r>
              <a:rPr lang="en-US" b="true" sz="4200">
                <a:solidFill>
                  <a:srgbClr val="000000"/>
                </a:solidFill>
                <a:latin typeface="Open Sans Bold"/>
                <a:ea typeface="Open Sans Bold"/>
                <a:cs typeface="Open Sans Bold"/>
                <a:sym typeface="Open Sans Bold"/>
              </a:rPr>
              <a:t>Customer Dimension (customer)</a:t>
            </a:r>
          </a:p>
          <a:p>
            <a:pPr algn="l" marL="906780" indent="-453390" lvl="1">
              <a:lnSpc>
                <a:spcPts val="5880"/>
              </a:lnSpc>
              <a:spcBef>
                <a:spcPct val="0"/>
              </a:spcBef>
              <a:buFont typeface="Arial"/>
              <a:buChar char="•"/>
            </a:pPr>
            <a:r>
              <a:rPr lang="en-US" b="true" sz="4200">
                <a:solidFill>
                  <a:srgbClr val="000000"/>
                </a:solidFill>
                <a:latin typeface="Open Sans Bold"/>
                <a:ea typeface="Open Sans Bold"/>
                <a:cs typeface="Open Sans Bold"/>
                <a:sym typeface="Open Sans Bold"/>
              </a:rPr>
              <a:t>SalesPerson (salesPerson)</a:t>
            </a:r>
          </a:p>
        </p:txBody>
      </p:sp>
      <p:sp>
        <p:nvSpPr>
          <p:cNvPr name="TextBox 3" id="3"/>
          <p:cNvSpPr txBox="true"/>
          <p:nvPr/>
        </p:nvSpPr>
        <p:spPr>
          <a:xfrm rot="0">
            <a:off x="4332057" y="484995"/>
            <a:ext cx="9168646" cy="1052190"/>
          </a:xfrm>
          <a:prstGeom prst="rect">
            <a:avLst/>
          </a:prstGeom>
        </p:spPr>
        <p:txBody>
          <a:bodyPr anchor="t" rtlCol="false" tIns="0" lIns="0" bIns="0" rIns="0">
            <a:spAutoFit/>
          </a:bodyPr>
          <a:lstStyle/>
          <a:p>
            <a:pPr algn="ctr">
              <a:lnSpc>
                <a:spcPts val="8680"/>
              </a:lnSpc>
              <a:spcBef>
                <a:spcPct val="0"/>
              </a:spcBef>
            </a:pPr>
            <a:r>
              <a:rPr lang="en-US" b="true" sz="6200">
                <a:solidFill>
                  <a:srgbClr val="000000"/>
                </a:solidFill>
                <a:latin typeface="Open Sans Bold"/>
                <a:ea typeface="Open Sans Bold"/>
                <a:cs typeface="Open Sans Bold"/>
                <a:sym typeface="Open Sans Bold"/>
              </a:rPr>
              <a:t>Conceptual Data Model</a:t>
            </a:r>
          </a:p>
        </p:txBody>
      </p:sp>
      <p:sp>
        <p:nvSpPr>
          <p:cNvPr name="AutoShape 4" id="4"/>
          <p:cNvSpPr/>
          <p:nvPr/>
        </p:nvSpPr>
        <p:spPr>
          <a:xfrm>
            <a:off x="1028700" y="6451269"/>
            <a:ext cx="15516225" cy="0"/>
          </a:xfrm>
          <a:prstGeom prst="line">
            <a:avLst/>
          </a:prstGeom>
          <a:ln cap="rnd" w="9525">
            <a:solidFill>
              <a:srgbClr val="2F2F2D"/>
            </a:solidFill>
            <a:prstDash val="solid"/>
            <a:headEnd type="none" len="sm" w="sm"/>
            <a:tailEnd type="none" len="sm" w="sm"/>
          </a:ln>
        </p:spPr>
      </p:sp>
      <p:sp>
        <p:nvSpPr>
          <p:cNvPr name="TextBox 5" id="5"/>
          <p:cNvSpPr txBox="true"/>
          <p:nvPr/>
        </p:nvSpPr>
        <p:spPr>
          <a:xfrm rot="0">
            <a:off x="1028700" y="6865606"/>
            <a:ext cx="13054132" cy="2198370"/>
          </a:xfrm>
          <a:prstGeom prst="rect">
            <a:avLst/>
          </a:prstGeom>
        </p:spPr>
        <p:txBody>
          <a:bodyPr anchor="t" rtlCol="false" tIns="0" lIns="0" bIns="0" rIns="0">
            <a:spAutoFit/>
          </a:bodyPr>
          <a:lstStyle/>
          <a:p>
            <a:pPr algn="l">
              <a:lnSpc>
                <a:spcPts val="5880"/>
              </a:lnSpc>
              <a:spcBef>
                <a:spcPct val="0"/>
              </a:spcBef>
            </a:pPr>
            <a:r>
              <a:rPr lang="en-US" b="true" sz="4200">
                <a:solidFill>
                  <a:srgbClr val="000000"/>
                </a:solidFill>
                <a:latin typeface="Open Sans Bold"/>
                <a:ea typeface="Open Sans Bold"/>
                <a:cs typeface="Open Sans Bold"/>
                <a:sym typeface="Open Sans Bold"/>
              </a:rPr>
              <a:t>OrderDate Dimension:</a:t>
            </a:r>
          </a:p>
          <a:p>
            <a:pPr algn="l" marL="906780" indent="-453390" lvl="1">
              <a:lnSpc>
                <a:spcPts val="5880"/>
              </a:lnSpc>
              <a:spcBef>
                <a:spcPct val="0"/>
              </a:spcBef>
              <a:buFont typeface="Arial"/>
              <a:buChar char="•"/>
            </a:pPr>
            <a:r>
              <a:rPr lang="en-US" b="true" sz="4200">
                <a:solidFill>
                  <a:srgbClr val="000000"/>
                </a:solidFill>
                <a:latin typeface="Open Sans Bold"/>
                <a:ea typeface="Open Sans Bold"/>
                <a:cs typeface="Open Sans Bold"/>
                <a:sym typeface="Open Sans Bold"/>
              </a:rPr>
              <a:t>SalesOrderID (primary key -&gt; SalesOrder Fact)</a:t>
            </a:r>
          </a:p>
          <a:p>
            <a:pPr algn="l" marL="906780" indent="-453390" lvl="1">
              <a:lnSpc>
                <a:spcPts val="5880"/>
              </a:lnSpc>
              <a:spcBef>
                <a:spcPct val="0"/>
              </a:spcBef>
              <a:buFont typeface="Arial"/>
              <a:buChar char="•"/>
            </a:pPr>
            <a:r>
              <a:rPr lang="en-US" b="true" sz="4200">
                <a:solidFill>
                  <a:srgbClr val="000000"/>
                </a:solidFill>
                <a:latin typeface="Open Sans Bold"/>
                <a:ea typeface="Open Sans Bold"/>
                <a:cs typeface="Open Sans Bold"/>
                <a:sym typeface="Open Sans Bold"/>
              </a:rPr>
              <a:t>OrderDate</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1E0D6"/>
        </a:solidFill>
      </p:bgPr>
    </p:bg>
    <p:spTree>
      <p:nvGrpSpPr>
        <p:cNvPr id="1" name=""/>
        <p:cNvGrpSpPr/>
        <p:nvPr/>
      </p:nvGrpSpPr>
      <p:grpSpPr>
        <a:xfrm>
          <a:off x="0" y="0"/>
          <a:ext cx="0" cy="0"/>
          <a:chOff x="0" y="0"/>
          <a:chExt cx="0" cy="0"/>
        </a:xfrm>
      </p:grpSpPr>
      <p:grpSp>
        <p:nvGrpSpPr>
          <p:cNvPr name="Group 2" id="2"/>
          <p:cNvGrpSpPr/>
          <p:nvPr/>
        </p:nvGrpSpPr>
        <p:grpSpPr>
          <a:xfrm rot="0">
            <a:off x="798839" y="795124"/>
            <a:ext cx="16690321" cy="8696751"/>
            <a:chOff x="0" y="0"/>
            <a:chExt cx="16307842" cy="8497455"/>
          </a:xfrm>
        </p:grpSpPr>
        <p:sp>
          <p:nvSpPr>
            <p:cNvPr name="Freeform 3" id="3"/>
            <p:cNvSpPr/>
            <p:nvPr/>
          </p:nvSpPr>
          <p:spPr>
            <a:xfrm flipH="false" flipV="false" rot="0">
              <a:off x="0" y="0"/>
              <a:ext cx="16307842" cy="8497454"/>
            </a:xfrm>
            <a:custGeom>
              <a:avLst/>
              <a:gdLst/>
              <a:ahLst/>
              <a:cxnLst/>
              <a:rect r="r" b="b" t="t" l="l"/>
              <a:pathLst>
                <a:path h="8497454" w="16307842">
                  <a:moveTo>
                    <a:pt x="16083052" y="342900"/>
                  </a:moveTo>
                  <a:lnTo>
                    <a:pt x="16083052" y="251460"/>
                  </a:lnTo>
                  <a:lnTo>
                    <a:pt x="16307842" y="251460"/>
                  </a:lnTo>
                  <a:lnTo>
                    <a:pt x="16307842" y="226060"/>
                  </a:lnTo>
                  <a:lnTo>
                    <a:pt x="16083052" y="226060"/>
                  </a:lnTo>
                  <a:lnTo>
                    <a:pt x="16083052" y="0"/>
                  </a:lnTo>
                  <a:lnTo>
                    <a:pt x="16057652" y="0"/>
                  </a:lnTo>
                  <a:lnTo>
                    <a:pt x="16057652" y="226060"/>
                  </a:lnTo>
                  <a:lnTo>
                    <a:pt x="251460" y="226060"/>
                  </a:lnTo>
                  <a:lnTo>
                    <a:pt x="251460" y="0"/>
                  </a:lnTo>
                  <a:lnTo>
                    <a:pt x="226060" y="0"/>
                  </a:lnTo>
                  <a:lnTo>
                    <a:pt x="226060" y="226060"/>
                  </a:lnTo>
                  <a:lnTo>
                    <a:pt x="0" y="226060"/>
                  </a:lnTo>
                  <a:lnTo>
                    <a:pt x="0" y="251460"/>
                  </a:lnTo>
                  <a:lnTo>
                    <a:pt x="226060" y="251460"/>
                  </a:lnTo>
                  <a:lnTo>
                    <a:pt x="226060" y="8245994"/>
                  </a:lnTo>
                  <a:lnTo>
                    <a:pt x="0" y="8245994"/>
                  </a:lnTo>
                  <a:lnTo>
                    <a:pt x="0" y="8271394"/>
                  </a:lnTo>
                  <a:lnTo>
                    <a:pt x="226060" y="8271394"/>
                  </a:lnTo>
                  <a:lnTo>
                    <a:pt x="226060" y="8497454"/>
                  </a:lnTo>
                  <a:lnTo>
                    <a:pt x="251460" y="8497454"/>
                  </a:lnTo>
                  <a:lnTo>
                    <a:pt x="251460" y="8271394"/>
                  </a:lnTo>
                  <a:lnTo>
                    <a:pt x="16057652" y="8271394"/>
                  </a:lnTo>
                  <a:lnTo>
                    <a:pt x="16057652" y="8497454"/>
                  </a:lnTo>
                  <a:lnTo>
                    <a:pt x="16083052" y="8497454"/>
                  </a:lnTo>
                  <a:lnTo>
                    <a:pt x="16083052" y="8271394"/>
                  </a:lnTo>
                  <a:lnTo>
                    <a:pt x="16307842" y="8271394"/>
                  </a:lnTo>
                  <a:lnTo>
                    <a:pt x="16307842" y="8245994"/>
                  </a:lnTo>
                  <a:lnTo>
                    <a:pt x="16083052" y="8245994"/>
                  </a:lnTo>
                  <a:lnTo>
                    <a:pt x="16083052" y="342900"/>
                  </a:lnTo>
                  <a:close/>
                  <a:moveTo>
                    <a:pt x="16057652" y="342900"/>
                  </a:moveTo>
                  <a:lnTo>
                    <a:pt x="16057652" y="8245994"/>
                  </a:lnTo>
                  <a:lnTo>
                    <a:pt x="251460" y="8245994"/>
                  </a:lnTo>
                  <a:lnTo>
                    <a:pt x="251460" y="251460"/>
                  </a:lnTo>
                  <a:lnTo>
                    <a:pt x="16057652" y="251460"/>
                  </a:lnTo>
                  <a:lnTo>
                    <a:pt x="16057652" y="342900"/>
                  </a:lnTo>
                  <a:close/>
                </a:path>
              </a:pathLst>
            </a:custGeom>
            <a:solidFill>
              <a:srgbClr val="2F2F2D"/>
            </a:solidFill>
          </p:spPr>
        </p:sp>
      </p:grpSp>
      <p:sp>
        <p:nvSpPr>
          <p:cNvPr name="TextBox 4" id="4"/>
          <p:cNvSpPr txBox="true"/>
          <p:nvPr/>
        </p:nvSpPr>
        <p:spPr>
          <a:xfrm rot="0">
            <a:off x="1280865" y="2536721"/>
            <a:ext cx="11983306" cy="6955155"/>
          </a:xfrm>
          <a:prstGeom prst="rect">
            <a:avLst/>
          </a:prstGeom>
        </p:spPr>
        <p:txBody>
          <a:bodyPr anchor="t" rtlCol="false" tIns="0" lIns="0" bIns="0" rIns="0">
            <a:spAutoFit/>
          </a:bodyPr>
          <a:lstStyle/>
          <a:p>
            <a:pPr algn="l">
              <a:lnSpc>
                <a:spcPts val="4620"/>
              </a:lnSpc>
            </a:pPr>
            <a:r>
              <a:rPr lang="en-US" sz="3300" b="true">
                <a:solidFill>
                  <a:srgbClr val="2F2F2D"/>
                </a:solidFill>
                <a:latin typeface="Open Sans Bold"/>
                <a:ea typeface="Open Sans Bold"/>
                <a:cs typeface="Open Sans Bold"/>
                <a:sym typeface="Open Sans Bold"/>
              </a:rPr>
              <a:t>• AdventureWorks2022 is a sample database provided by </a:t>
            </a:r>
          </a:p>
          <a:p>
            <a:pPr algn="l">
              <a:lnSpc>
                <a:spcPts val="4620"/>
              </a:lnSpc>
            </a:pPr>
            <a:r>
              <a:rPr lang="en-US" sz="3300" b="true">
                <a:solidFill>
                  <a:srgbClr val="2F2F2D"/>
                </a:solidFill>
                <a:latin typeface="Open Sans Bold"/>
                <a:ea typeface="Open Sans Bold"/>
                <a:cs typeface="Open Sans Bold"/>
                <a:sym typeface="Open Sans Bold"/>
              </a:rPr>
              <a:t>  Microsoft, widely used for learning and testing </a:t>
            </a:r>
          </a:p>
          <a:p>
            <a:pPr algn="l">
              <a:lnSpc>
                <a:spcPts val="4620"/>
              </a:lnSpc>
            </a:pPr>
            <a:r>
              <a:rPr lang="en-US" sz="3300" b="true">
                <a:solidFill>
                  <a:srgbClr val="2F2F2D"/>
                </a:solidFill>
                <a:latin typeface="Open Sans Bold"/>
                <a:ea typeface="Open Sans Bold"/>
                <a:cs typeface="Open Sans Bold"/>
                <a:sym typeface="Open Sans Bold"/>
              </a:rPr>
              <a:t>  purposes, especially in SQL Server environments. It </a:t>
            </a:r>
          </a:p>
          <a:p>
            <a:pPr algn="l">
              <a:lnSpc>
                <a:spcPts val="4620"/>
              </a:lnSpc>
            </a:pPr>
            <a:r>
              <a:rPr lang="en-US" sz="3300" b="true">
                <a:solidFill>
                  <a:srgbClr val="2F2F2D"/>
                </a:solidFill>
                <a:latin typeface="Open Sans Bold"/>
                <a:ea typeface="Open Sans Bold"/>
                <a:cs typeface="Open Sans Bold"/>
                <a:sym typeface="Open Sans Bold"/>
              </a:rPr>
              <a:t>  represents a fictional company called Adventure Works </a:t>
            </a:r>
          </a:p>
          <a:p>
            <a:pPr algn="l">
              <a:lnSpc>
                <a:spcPts val="4620"/>
              </a:lnSpc>
            </a:pPr>
            <a:r>
              <a:rPr lang="en-US" sz="3300" b="true">
                <a:solidFill>
                  <a:srgbClr val="2F2F2D"/>
                </a:solidFill>
                <a:latin typeface="Open Sans Bold"/>
                <a:ea typeface="Open Sans Bold"/>
                <a:cs typeface="Open Sans Bold"/>
                <a:sym typeface="Open Sans Bold"/>
              </a:rPr>
              <a:t>  Cycles, which manufactures and sells bicycles, parts, </a:t>
            </a:r>
          </a:p>
          <a:p>
            <a:pPr algn="l">
              <a:lnSpc>
                <a:spcPts val="4620"/>
              </a:lnSpc>
            </a:pPr>
            <a:r>
              <a:rPr lang="en-US" sz="3300" b="true">
                <a:solidFill>
                  <a:srgbClr val="2F2F2D"/>
                </a:solidFill>
                <a:latin typeface="Open Sans Bold"/>
                <a:ea typeface="Open Sans Bold"/>
                <a:cs typeface="Open Sans Bold"/>
                <a:sym typeface="Open Sans Bold"/>
              </a:rPr>
              <a:t>  and accessories.</a:t>
            </a:r>
          </a:p>
          <a:p>
            <a:pPr algn="l">
              <a:lnSpc>
                <a:spcPts val="4620"/>
              </a:lnSpc>
            </a:pPr>
          </a:p>
          <a:p>
            <a:pPr algn="l">
              <a:lnSpc>
                <a:spcPts val="4620"/>
              </a:lnSpc>
            </a:pPr>
            <a:r>
              <a:rPr lang="en-US" sz="3300" b="true">
                <a:solidFill>
                  <a:srgbClr val="2F2F2D"/>
                </a:solidFill>
                <a:latin typeface="Open Sans Bold"/>
                <a:ea typeface="Open Sans Bold"/>
                <a:cs typeface="Open Sans Bold"/>
                <a:sym typeface="Open Sans Bold"/>
              </a:rPr>
              <a:t>• This database includes a wide variety of tables, views, </a:t>
            </a:r>
          </a:p>
          <a:p>
            <a:pPr algn="l">
              <a:lnSpc>
                <a:spcPts val="4620"/>
              </a:lnSpc>
            </a:pPr>
            <a:r>
              <a:rPr lang="en-US" sz="3300" b="true">
                <a:solidFill>
                  <a:srgbClr val="2F2F2D"/>
                </a:solidFill>
                <a:latin typeface="Open Sans Bold"/>
                <a:ea typeface="Open Sans Bold"/>
                <a:cs typeface="Open Sans Bold"/>
                <a:sym typeface="Open Sans Bold"/>
              </a:rPr>
              <a:t>  stored procedures, and functions that represent </a:t>
            </a:r>
          </a:p>
          <a:p>
            <a:pPr algn="l">
              <a:lnSpc>
                <a:spcPts val="4620"/>
              </a:lnSpc>
            </a:pPr>
            <a:r>
              <a:rPr lang="en-US" sz="3300" b="true">
                <a:solidFill>
                  <a:srgbClr val="2F2F2D"/>
                </a:solidFill>
                <a:latin typeface="Open Sans Bold"/>
                <a:ea typeface="Open Sans Bold"/>
                <a:cs typeface="Open Sans Bold"/>
                <a:sym typeface="Open Sans Bold"/>
              </a:rPr>
              <a:t>  different parts of the business such as sales, </a:t>
            </a:r>
          </a:p>
          <a:p>
            <a:pPr algn="l">
              <a:lnSpc>
                <a:spcPts val="4620"/>
              </a:lnSpc>
            </a:pPr>
            <a:r>
              <a:rPr lang="en-US" sz="3300" b="true">
                <a:solidFill>
                  <a:srgbClr val="2F2F2D"/>
                </a:solidFill>
                <a:latin typeface="Open Sans Bold"/>
                <a:ea typeface="Open Sans Bold"/>
                <a:cs typeface="Open Sans Bold"/>
                <a:sym typeface="Open Sans Bold"/>
              </a:rPr>
              <a:t>  purchasing, production, human resources, and more.</a:t>
            </a:r>
          </a:p>
          <a:p>
            <a:pPr algn="l">
              <a:lnSpc>
                <a:spcPts val="4620"/>
              </a:lnSpc>
              <a:spcBef>
                <a:spcPct val="0"/>
              </a:spcBef>
            </a:pPr>
          </a:p>
        </p:txBody>
      </p:sp>
      <p:sp>
        <p:nvSpPr>
          <p:cNvPr name="Freeform 5" id="5"/>
          <p:cNvSpPr/>
          <p:nvPr/>
        </p:nvSpPr>
        <p:spPr>
          <a:xfrm flipH="false" flipV="false" rot="0">
            <a:off x="13501785" y="3786396"/>
            <a:ext cx="3261914" cy="4114800"/>
          </a:xfrm>
          <a:custGeom>
            <a:avLst/>
            <a:gdLst/>
            <a:ahLst/>
            <a:cxnLst/>
            <a:rect r="r" b="b" t="t" l="l"/>
            <a:pathLst>
              <a:path h="4114800" w="3261914">
                <a:moveTo>
                  <a:pt x="0" y="0"/>
                </a:moveTo>
                <a:lnTo>
                  <a:pt x="3261914" y="0"/>
                </a:lnTo>
                <a:lnTo>
                  <a:pt x="326191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463068" y="1690820"/>
            <a:ext cx="13361864" cy="1478280"/>
          </a:xfrm>
          <a:prstGeom prst="rect">
            <a:avLst/>
          </a:prstGeom>
        </p:spPr>
        <p:txBody>
          <a:bodyPr anchor="t" rtlCol="false" tIns="0" lIns="0" bIns="0" rIns="0">
            <a:spAutoFit/>
          </a:bodyPr>
          <a:lstStyle/>
          <a:p>
            <a:pPr algn="ctr">
              <a:lnSpc>
                <a:spcPts val="5400"/>
              </a:lnSpc>
            </a:pPr>
            <a:r>
              <a:rPr lang="en-US" sz="7200" b="true">
                <a:solidFill>
                  <a:srgbClr val="2F2F2D"/>
                </a:solidFill>
                <a:latin typeface="Open Sans Bold"/>
                <a:ea typeface="Open Sans Bold"/>
                <a:cs typeface="Open Sans Bold"/>
                <a:sym typeface="Open Sans Bold"/>
              </a:rPr>
              <a:t>About AdventureWorks2022</a:t>
            </a:r>
          </a:p>
          <a:p>
            <a:pPr algn="l">
              <a:lnSpc>
                <a:spcPts val="5400"/>
              </a:lnSpc>
            </a:pPr>
          </a:p>
        </p:txBody>
      </p:sp>
    </p:spTree>
  </p:cSld>
  <p:clrMapOvr>
    <a:masterClrMapping/>
  </p:clrMapOvr>
  <p:transition spd="med">
    <p:wipe dir="l"/>
  </p:transition>
</p:sld>
</file>

<file path=ppt/slides/slide20.xml><?xml version="1.0" encoding="utf-8"?>
<p:sld xmlns:p="http://schemas.openxmlformats.org/presentationml/2006/main" xmlns:a="http://schemas.openxmlformats.org/drawingml/2006/main">
  <p:cSld>
    <p:bg>
      <p:bgPr>
        <a:solidFill>
          <a:srgbClr val="E1E0D6"/>
        </a:solidFill>
      </p:bgPr>
    </p:bg>
    <p:spTree>
      <p:nvGrpSpPr>
        <p:cNvPr id="1" name=""/>
        <p:cNvGrpSpPr/>
        <p:nvPr/>
      </p:nvGrpSpPr>
      <p:grpSpPr>
        <a:xfrm>
          <a:off x="0" y="0"/>
          <a:ext cx="0" cy="0"/>
          <a:chOff x="0" y="0"/>
          <a:chExt cx="0" cy="0"/>
        </a:xfrm>
      </p:grpSpPr>
      <p:sp>
        <p:nvSpPr>
          <p:cNvPr name="TextBox 2" id="2"/>
          <p:cNvSpPr txBox="true"/>
          <p:nvPr/>
        </p:nvSpPr>
        <p:spPr>
          <a:xfrm rot="0">
            <a:off x="1003212" y="242615"/>
            <a:ext cx="7258781" cy="3094990"/>
          </a:xfrm>
          <a:prstGeom prst="rect">
            <a:avLst/>
          </a:prstGeom>
        </p:spPr>
        <p:txBody>
          <a:bodyPr anchor="t" rtlCol="false" tIns="0" lIns="0" bIns="0" rIns="0">
            <a:spAutoFit/>
          </a:bodyPr>
          <a:lstStyle/>
          <a:p>
            <a:pPr algn="l">
              <a:lnSpc>
                <a:spcPts val="5040"/>
              </a:lnSpc>
            </a:pPr>
            <a:r>
              <a:rPr lang="en-US" sz="3600" b="true">
                <a:solidFill>
                  <a:srgbClr val="000000"/>
                </a:solidFill>
                <a:latin typeface="Open Sans Bold"/>
                <a:ea typeface="Open Sans Bold"/>
                <a:cs typeface="Open Sans Bold"/>
                <a:sym typeface="Open Sans Bold"/>
              </a:rPr>
              <a:t>SalesTerritory Dimension:</a:t>
            </a:r>
          </a:p>
          <a:p>
            <a:pPr algn="l" marL="777240" indent="-388620" lvl="1">
              <a:lnSpc>
                <a:spcPts val="5040"/>
              </a:lnSpc>
              <a:buFont typeface="Arial"/>
              <a:buChar char="•"/>
            </a:pPr>
            <a:r>
              <a:rPr lang="en-US" b="true" sz="3600">
                <a:solidFill>
                  <a:srgbClr val="000000"/>
                </a:solidFill>
                <a:latin typeface="Open Sans Bold"/>
                <a:ea typeface="Open Sans Bold"/>
                <a:cs typeface="Open Sans Bold"/>
                <a:sym typeface="Open Sans Bold"/>
              </a:rPr>
              <a:t>TerritoryID    (primary key)</a:t>
            </a:r>
          </a:p>
          <a:p>
            <a:pPr algn="l" marL="777240" indent="-388620" lvl="1">
              <a:lnSpc>
                <a:spcPts val="5040"/>
              </a:lnSpc>
              <a:buFont typeface="Arial"/>
              <a:buChar char="•"/>
            </a:pPr>
            <a:r>
              <a:rPr lang="en-US" b="true" sz="3600">
                <a:solidFill>
                  <a:srgbClr val="000000"/>
                </a:solidFill>
                <a:latin typeface="Open Sans Bold"/>
                <a:ea typeface="Open Sans Bold"/>
                <a:cs typeface="Open Sans Bold"/>
                <a:sym typeface="Open Sans Bold"/>
              </a:rPr>
              <a:t>Name</a:t>
            </a:r>
          </a:p>
          <a:p>
            <a:pPr algn="l" marL="777240" indent="-388620" lvl="1">
              <a:lnSpc>
                <a:spcPts val="5040"/>
              </a:lnSpc>
              <a:buFont typeface="Arial"/>
              <a:buChar char="•"/>
            </a:pPr>
            <a:r>
              <a:rPr lang="en-US" b="true" sz="3600">
                <a:solidFill>
                  <a:srgbClr val="000000"/>
                </a:solidFill>
                <a:latin typeface="Open Sans Bold"/>
                <a:ea typeface="Open Sans Bold"/>
                <a:cs typeface="Open Sans Bold"/>
                <a:sym typeface="Open Sans Bold"/>
              </a:rPr>
              <a:t>CountryRegionCode</a:t>
            </a:r>
          </a:p>
          <a:p>
            <a:pPr algn="ctr">
              <a:lnSpc>
                <a:spcPts val="4480"/>
              </a:lnSpc>
              <a:spcBef>
                <a:spcPct val="0"/>
              </a:spcBef>
            </a:pPr>
          </a:p>
        </p:txBody>
      </p:sp>
      <p:sp>
        <p:nvSpPr>
          <p:cNvPr name="AutoShape 3" id="3"/>
          <p:cNvSpPr/>
          <p:nvPr/>
        </p:nvSpPr>
        <p:spPr>
          <a:xfrm flipV="true">
            <a:off x="1028701" y="3342368"/>
            <a:ext cx="15462995" cy="4762"/>
          </a:xfrm>
          <a:prstGeom prst="line">
            <a:avLst/>
          </a:prstGeom>
          <a:ln cap="rnd" w="9525">
            <a:solidFill>
              <a:srgbClr val="2F2F2D"/>
            </a:solidFill>
            <a:prstDash val="solid"/>
            <a:headEnd type="none" len="sm" w="sm"/>
            <a:tailEnd type="none" len="sm" w="sm"/>
          </a:ln>
        </p:spPr>
      </p:sp>
      <p:sp>
        <p:nvSpPr>
          <p:cNvPr name="TextBox 4" id="4"/>
          <p:cNvSpPr txBox="true"/>
          <p:nvPr/>
        </p:nvSpPr>
        <p:spPr>
          <a:xfrm rot="0">
            <a:off x="1003210" y="3555673"/>
            <a:ext cx="14568542" cy="2527935"/>
          </a:xfrm>
          <a:prstGeom prst="rect">
            <a:avLst/>
          </a:prstGeom>
        </p:spPr>
        <p:txBody>
          <a:bodyPr anchor="t" rtlCol="false" tIns="0" lIns="0" bIns="0" rIns="0">
            <a:spAutoFit/>
          </a:bodyPr>
          <a:lstStyle/>
          <a:p>
            <a:pPr algn="l">
              <a:lnSpc>
                <a:spcPts val="5040"/>
              </a:lnSpc>
              <a:spcBef>
                <a:spcPct val="0"/>
              </a:spcBef>
            </a:pPr>
            <a:r>
              <a:rPr lang="en-US" b="true" sz="3600">
                <a:solidFill>
                  <a:srgbClr val="000000"/>
                </a:solidFill>
                <a:latin typeface="Open Sans Bold"/>
                <a:ea typeface="Open Sans Bold"/>
                <a:cs typeface="Open Sans Bold"/>
                <a:sym typeface="Open Sans Bold"/>
              </a:rPr>
              <a:t>Customer Dimension:</a:t>
            </a:r>
          </a:p>
          <a:p>
            <a:pPr algn="l" marL="777240" indent="-388620" lvl="1">
              <a:lnSpc>
                <a:spcPts val="5040"/>
              </a:lnSpc>
              <a:spcBef>
                <a:spcPct val="0"/>
              </a:spcBef>
              <a:buFont typeface="Arial"/>
              <a:buChar char="•"/>
            </a:pPr>
            <a:r>
              <a:rPr lang="en-US" b="true" sz="3600">
                <a:solidFill>
                  <a:srgbClr val="000000"/>
                </a:solidFill>
                <a:latin typeface="Open Sans Bold"/>
                <a:ea typeface="Open Sans Bold"/>
                <a:cs typeface="Open Sans Bold"/>
                <a:sym typeface="Open Sans Bold"/>
              </a:rPr>
              <a:t>CustomerID (primary key -&gt; SalesOrderFact)</a:t>
            </a:r>
          </a:p>
          <a:p>
            <a:pPr algn="l" marL="777240" indent="-388620" lvl="1">
              <a:lnSpc>
                <a:spcPts val="5040"/>
              </a:lnSpc>
              <a:spcBef>
                <a:spcPct val="0"/>
              </a:spcBef>
              <a:buFont typeface="Arial"/>
              <a:buChar char="•"/>
            </a:pPr>
            <a:r>
              <a:rPr lang="en-US" b="true" sz="3600">
                <a:solidFill>
                  <a:srgbClr val="000000"/>
                </a:solidFill>
                <a:latin typeface="Open Sans Bold"/>
                <a:ea typeface="Open Sans Bold"/>
                <a:cs typeface="Open Sans Bold"/>
                <a:sym typeface="Open Sans Bold"/>
              </a:rPr>
              <a:t>AccountNumber </a:t>
            </a:r>
          </a:p>
          <a:p>
            <a:pPr algn="l" marL="777240" indent="-388620" lvl="1">
              <a:lnSpc>
                <a:spcPts val="5040"/>
              </a:lnSpc>
              <a:spcBef>
                <a:spcPct val="0"/>
              </a:spcBef>
              <a:buFont typeface="Arial"/>
              <a:buChar char="•"/>
            </a:pPr>
            <a:r>
              <a:rPr lang="en-US" b="true" sz="3600">
                <a:solidFill>
                  <a:srgbClr val="000000"/>
                </a:solidFill>
                <a:latin typeface="Open Sans Bold"/>
                <a:ea typeface="Open Sans Bold"/>
                <a:cs typeface="Open Sans Bold"/>
                <a:sym typeface="Open Sans Bold"/>
              </a:rPr>
              <a:t>TerritoryID (Foreign key -&gt; SalesTerritory Dim)</a:t>
            </a:r>
          </a:p>
        </p:txBody>
      </p:sp>
      <p:sp>
        <p:nvSpPr>
          <p:cNvPr name="AutoShape 5" id="5"/>
          <p:cNvSpPr/>
          <p:nvPr/>
        </p:nvSpPr>
        <p:spPr>
          <a:xfrm flipV="true">
            <a:off x="1028700" y="6560761"/>
            <a:ext cx="15462995" cy="4762"/>
          </a:xfrm>
          <a:prstGeom prst="line">
            <a:avLst/>
          </a:prstGeom>
          <a:ln cap="rnd" w="9525">
            <a:solidFill>
              <a:srgbClr val="2F2F2D"/>
            </a:solidFill>
            <a:prstDash val="solid"/>
            <a:headEnd type="none" len="sm" w="sm"/>
            <a:tailEnd type="none" len="sm" w="sm"/>
          </a:ln>
        </p:spPr>
      </p:sp>
      <p:sp>
        <p:nvSpPr>
          <p:cNvPr name="TextBox 6" id="6"/>
          <p:cNvSpPr txBox="true"/>
          <p:nvPr/>
        </p:nvSpPr>
        <p:spPr>
          <a:xfrm rot="0">
            <a:off x="1003210" y="6770311"/>
            <a:ext cx="15899774" cy="3166110"/>
          </a:xfrm>
          <a:prstGeom prst="rect">
            <a:avLst/>
          </a:prstGeom>
        </p:spPr>
        <p:txBody>
          <a:bodyPr anchor="t" rtlCol="false" tIns="0" lIns="0" bIns="0" rIns="0">
            <a:spAutoFit/>
          </a:bodyPr>
          <a:lstStyle/>
          <a:p>
            <a:pPr algn="l">
              <a:lnSpc>
                <a:spcPts val="5040"/>
              </a:lnSpc>
              <a:spcBef>
                <a:spcPct val="0"/>
              </a:spcBef>
            </a:pPr>
            <a:r>
              <a:rPr lang="en-US" b="true" sz="3600">
                <a:solidFill>
                  <a:srgbClr val="000000"/>
                </a:solidFill>
                <a:latin typeface="Open Sans Bold"/>
                <a:ea typeface="Open Sans Bold"/>
                <a:cs typeface="Open Sans Bold"/>
                <a:sym typeface="Open Sans Bold"/>
              </a:rPr>
              <a:t>SalesPerson:</a:t>
            </a:r>
          </a:p>
          <a:p>
            <a:pPr algn="l" marL="777240" indent="-388620" lvl="1">
              <a:lnSpc>
                <a:spcPts val="5040"/>
              </a:lnSpc>
              <a:spcBef>
                <a:spcPct val="0"/>
              </a:spcBef>
              <a:buFont typeface="Arial"/>
              <a:buChar char="•"/>
            </a:pPr>
            <a:r>
              <a:rPr lang="en-US" b="true" sz="3600">
                <a:solidFill>
                  <a:srgbClr val="000000"/>
                </a:solidFill>
                <a:latin typeface="Open Sans Bold"/>
                <a:ea typeface="Open Sans Bold"/>
                <a:cs typeface="Open Sans Bold"/>
                <a:sym typeface="Open Sans Bold"/>
              </a:rPr>
              <a:t>BuisnessEntityID (primary key)</a:t>
            </a:r>
          </a:p>
          <a:p>
            <a:pPr algn="l" marL="777240" indent="-388620" lvl="1">
              <a:lnSpc>
                <a:spcPts val="5040"/>
              </a:lnSpc>
              <a:spcBef>
                <a:spcPct val="0"/>
              </a:spcBef>
              <a:buFont typeface="Arial"/>
              <a:buChar char="•"/>
            </a:pPr>
            <a:r>
              <a:rPr lang="en-US" b="true" sz="3600">
                <a:solidFill>
                  <a:srgbClr val="000000"/>
                </a:solidFill>
                <a:latin typeface="Open Sans Bold"/>
                <a:ea typeface="Open Sans Bold"/>
                <a:cs typeface="Open Sans Bold"/>
                <a:sym typeface="Open Sans Bold"/>
              </a:rPr>
              <a:t>Bonus </a:t>
            </a:r>
          </a:p>
          <a:p>
            <a:pPr algn="l" marL="777240" indent="-388620" lvl="1">
              <a:lnSpc>
                <a:spcPts val="5040"/>
              </a:lnSpc>
              <a:spcBef>
                <a:spcPct val="0"/>
              </a:spcBef>
              <a:buFont typeface="Arial"/>
              <a:buChar char="•"/>
            </a:pPr>
            <a:r>
              <a:rPr lang="en-US" b="true" sz="3600">
                <a:solidFill>
                  <a:srgbClr val="000000"/>
                </a:solidFill>
                <a:latin typeface="Open Sans Bold"/>
                <a:ea typeface="Open Sans Bold"/>
                <a:cs typeface="Open Sans Bold"/>
                <a:sym typeface="Open Sans Bold"/>
              </a:rPr>
              <a:t>CommissionPct </a:t>
            </a:r>
          </a:p>
          <a:p>
            <a:pPr algn="l" marL="777240" indent="-388620" lvl="1">
              <a:lnSpc>
                <a:spcPts val="5040"/>
              </a:lnSpc>
              <a:spcBef>
                <a:spcPct val="0"/>
              </a:spcBef>
              <a:buFont typeface="Arial"/>
              <a:buChar char="•"/>
            </a:pPr>
            <a:r>
              <a:rPr lang="en-US" b="true" sz="3600">
                <a:solidFill>
                  <a:srgbClr val="000000"/>
                </a:solidFill>
                <a:latin typeface="Open Sans Bold"/>
                <a:ea typeface="Open Sans Bold"/>
                <a:cs typeface="Open Sans Bold"/>
                <a:sym typeface="Open Sans Bold"/>
              </a:rPr>
              <a:t>TerritoryID (Foreign key)</a:t>
            </a:r>
          </a:p>
        </p:txBody>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p:cSld>
    <p:bg>
      <p:bgPr>
        <a:solidFill>
          <a:srgbClr val="E1E0D6"/>
        </a:solidFill>
      </p:bgPr>
    </p:bg>
    <p:spTree>
      <p:nvGrpSpPr>
        <p:cNvPr id="1" name=""/>
        <p:cNvGrpSpPr/>
        <p:nvPr/>
      </p:nvGrpSpPr>
      <p:grpSpPr>
        <a:xfrm>
          <a:off x="0" y="0"/>
          <a:ext cx="0" cy="0"/>
          <a:chOff x="0" y="0"/>
          <a:chExt cx="0" cy="0"/>
        </a:xfrm>
      </p:grpSpPr>
      <p:sp>
        <p:nvSpPr>
          <p:cNvPr name="TextBox 2" id="2"/>
          <p:cNvSpPr txBox="true"/>
          <p:nvPr/>
        </p:nvSpPr>
        <p:spPr>
          <a:xfrm rot="0">
            <a:off x="1599084" y="3878449"/>
            <a:ext cx="15089832" cy="2272928"/>
          </a:xfrm>
          <a:prstGeom prst="rect">
            <a:avLst/>
          </a:prstGeom>
        </p:spPr>
        <p:txBody>
          <a:bodyPr anchor="t" rtlCol="false" tIns="0" lIns="0" bIns="0" rIns="0">
            <a:spAutoFit/>
          </a:bodyPr>
          <a:lstStyle/>
          <a:p>
            <a:pPr algn="ctr">
              <a:lnSpc>
                <a:spcPts val="18570"/>
              </a:lnSpc>
              <a:spcBef>
                <a:spcPct val="0"/>
              </a:spcBef>
            </a:pPr>
            <a:r>
              <a:rPr lang="en-US" b="true" sz="13264">
                <a:solidFill>
                  <a:srgbClr val="000000"/>
                </a:solidFill>
                <a:latin typeface="Open Sans Bold"/>
                <a:ea typeface="Open Sans Bold"/>
                <a:cs typeface="Open Sans Bold"/>
                <a:sym typeface="Open Sans Bold"/>
              </a:rPr>
              <a:t>Physical Modeling</a:t>
            </a:r>
          </a:p>
        </p:txBody>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1E0D6"/>
        </a:solidFill>
      </p:bgPr>
    </p:bg>
    <p:spTree>
      <p:nvGrpSpPr>
        <p:cNvPr id="1" name=""/>
        <p:cNvGrpSpPr/>
        <p:nvPr/>
      </p:nvGrpSpPr>
      <p:grpSpPr>
        <a:xfrm>
          <a:off x="0" y="0"/>
          <a:ext cx="0" cy="0"/>
          <a:chOff x="0" y="0"/>
          <a:chExt cx="0" cy="0"/>
        </a:xfrm>
      </p:grpSpPr>
      <p:sp>
        <p:nvSpPr>
          <p:cNvPr name="Freeform 2" id="2"/>
          <p:cNvSpPr/>
          <p:nvPr/>
        </p:nvSpPr>
        <p:spPr>
          <a:xfrm flipH="false" flipV="false" rot="0">
            <a:off x="1930391" y="79642"/>
            <a:ext cx="14427218" cy="10127716"/>
          </a:xfrm>
          <a:custGeom>
            <a:avLst/>
            <a:gdLst/>
            <a:ahLst/>
            <a:cxnLst/>
            <a:rect r="r" b="b" t="t" l="l"/>
            <a:pathLst>
              <a:path h="10127716" w="14427218">
                <a:moveTo>
                  <a:pt x="0" y="0"/>
                </a:moveTo>
                <a:lnTo>
                  <a:pt x="14427218" y="0"/>
                </a:lnTo>
                <a:lnTo>
                  <a:pt x="14427218" y="10127716"/>
                </a:lnTo>
                <a:lnTo>
                  <a:pt x="0" y="10127716"/>
                </a:lnTo>
                <a:lnTo>
                  <a:pt x="0" y="0"/>
                </a:lnTo>
                <a:close/>
              </a:path>
            </a:pathLst>
          </a:custGeom>
          <a:blipFill>
            <a:blip r:embed="rId2"/>
            <a:stretch>
              <a:fillRect l="0" t="0" r="0" b="0"/>
            </a:stretch>
          </a:blipFill>
        </p:spPr>
      </p:sp>
    </p:spTree>
  </p:cSld>
  <p:clrMapOvr>
    <a:masterClrMapping/>
  </p:clrMapOvr>
  <p:transition spd="med">
    <p:circle/>
  </p:transition>
</p:sld>
</file>

<file path=ppt/slides/slide23.xml><?xml version="1.0" encoding="utf-8"?>
<p:sld xmlns:p="http://schemas.openxmlformats.org/presentationml/2006/main" xmlns:a="http://schemas.openxmlformats.org/drawingml/2006/main">
  <p:cSld>
    <p:bg>
      <p:bgPr>
        <a:solidFill>
          <a:srgbClr val="E1E0D6"/>
        </a:solidFill>
      </p:bgPr>
    </p:bg>
    <p:spTree>
      <p:nvGrpSpPr>
        <p:cNvPr id="1" name=""/>
        <p:cNvGrpSpPr/>
        <p:nvPr/>
      </p:nvGrpSpPr>
      <p:grpSpPr>
        <a:xfrm>
          <a:off x="0" y="0"/>
          <a:ext cx="0" cy="0"/>
          <a:chOff x="0" y="0"/>
          <a:chExt cx="0" cy="0"/>
        </a:xfrm>
      </p:grpSpPr>
      <p:sp>
        <p:nvSpPr>
          <p:cNvPr name="TextBox 2" id="2"/>
          <p:cNvSpPr txBox="true"/>
          <p:nvPr/>
        </p:nvSpPr>
        <p:spPr>
          <a:xfrm rot="0">
            <a:off x="3551058" y="3328655"/>
            <a:ext cx="11185884" cy="3267740"/>
          </a:xfrm>
          <a:prstGeom prst="rect">
            <a:avLst/>
          </a:prstGeom>
        </p:spPr>
        <p:txBody>
          <a:bodyPr anchor="t" rtlCol="false" tIns="0" lIns="0" bIns="0" rIns="0">
            <a:spAutoFit/>
          </a:bodyPr>
          <a:lstStyle/>
          <a:p>
            <a:pPr algn="l">
              <a:lnSpc>
                <a:spcPts val="26738"/>
              </a:lnSpc>
              <a:spcBef>
                <a:spcPct val="0"/>
              </a:spcBef>
            </a:pPr>
            <a:r>
              <a:rPr lang="en-US" b="true" sz="19098">
                <a:solidFill>
                  <a:srgbClr val="2F2F2D"/>
                </a:solidFill>
                <a:latin typeface="Open Sans Bold"/>
                <a:ea typeface="Open Sans Bold"/>
                <a:cs typeface="Open Sans Bold"/>
                <a:sym typeface="Open Sans Bold"/>
              </a:rPr>
              <a:t>Power BI</a:t>
            </a:r>
          </a:p>
        </p:txBody>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1E0D6"/>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8870" b="0"/>
            </a:stretch>
          </a:blipFill>
        </p:spPr>
      </p:sp>
    </p:spTree>
  </p:cSld>
  <p:clrMapOvr>
    <a:masterClrMapping/>
  </p:clrMapOvr>
  <p:transition spd="med">
    <p:fade/>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1E0D6"/>
        </a:solidFill>
      </p:bgPr>
    </p:bg>
    <p:spTree>
      <p:nvGrpSpPr>
        <p:cNvPr id="1" name=""/>
        <p:cNvGrpSpPr/>
        <p:nvPr/>
      </p:nvGrpSpPr>
      <p:grpSpPr>
        <a:xfrm>
          <a:off x="0" y="0"/>
          <a:ext cx="0" cy="0"/>
          <a:chOff x="0" y="0"/>
          <a:chExt cx="0" cy="0"/>
        </a:xfrm>
      </p:grpSpPr>
      <p:sp>
        <p:nvSpPr>
          <p:cNvPr name="Freeform 2" id="2"/>
          <p:cNvSpPr/>
          <p:nvPr/>
        </p:nvSpPr>
        <p:spPr>
          <a:xfrm flipH="false" flipV="false" rot="0">
            <a:off x="1690371" y="0"/>
            <a:ext cx="15350117" cy="10287000"/>
          </a:xfrm>
          <a:custGeom>
            <a:avLst/>
            <a:gdLst/>
            <a:ahLst/>
            <a:cxnLst/>
            <a:rect r="r" b="b" t="t" l="l"/>
            <a:pathLst>
              <a:path h="10287000" w="15350117">
                <a:moveTo>
                  <a:pt x="0" y="0"/>
                </a:moveTo>
                <a:lnTo>
                  <a:pt x="15350117" y="0"/>
                </a:lnTo>
                <a:lnTo>
                  <a:pt x="15350117" y="10287000"/>
                </a:lnTo>
                <a:lnTo>
                  <a:pt x="0" y="10287000"/>
                </a:lnTo>
                <a:lnTo>
                  <a:pt x="0" y="0"/>
                </a:lnTo>
                <a:close/>
              </a:path>
            </a:pathLst>
          </a:custGeom>
          <a:blipFill>
            <a:blip r:embed="rId2"/>
            <a:stretch>
              <a:fillRect l="0" t="-247" r="0" b="-9352"/>
            </a:stretch>
          </a:blipFill>
        </p:spPr>
      </p:sp>
    </p:spTree>
  </p:cSld>
  <p:clrMapOvr>
    <a:masterClrMapping/>
  </p:clrMapOvr>
  <p:transition spd="slow">
    <p:push dir="l"/>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1E0D6"/>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28700" y="0"/>
            <a:ext cx="16432907" cy="10287000"/>
            <a:chOff x="0" y="0"/>
            <a:chExt cx="4572000" cy="2862072"/>
          </a:xfrm>
        </p:grpSpPr>
        <p:sp>
          <p:nvSpPr>
            <p:cNvPr name="Freeform 3" id="3"/>
            <p:cNvSpPr/>
            <p:nvPr/>
          </p:nvSpPr>
          <p:spPr>
            <a:xfrm flipH="false" flipV="false" rot="0">
              <a:off x="0" y="1016"/>
              <a:ext cx="4572000" cy="2859913"/>
            </a:xfrm>
            <a:custGeom>
              <a:avLst/>
              <a:gdLst/>
              <a:ahLst/>
              <a:cxnLst/>
              <a:rect r="r" b="b" t="t" l="l"/>
              <a:pathLst>
                <a:path h="2859913" w="4572000">
                  <a:moveTo>
                    <a:pt x="4572000" y="0"/>
                  </a:moveTo>
                  <a:lnTo>
                    <a:pt x="4572000" y="2859913"/>
                  </a:lnTo>
                  <a:lnTo>
                    <a:pt x="0" y="2859913"/>
                  </a:lnTo>
                  <a:lnTo>
                    <a:pt x="0" y="0"/>
                  </a:lnTo>
                  <a:lnTo>
                    <a:pt x="4572000" y="0"/>
                  </a:lnTo>
                  <a:close/>
                </a:path>
              </a:pathLst>
            </a:custGeom>
            <a:blipFill>
              <a:blip r:embed="rId2"/>
              <a:stretch>
                <a:fillRect l="0" t="-7573" r="0" b="-7573"/>
              </a:stretch>
            </a:blipFill>
          </p:spPr>
        </p:sp>
        <p:sp>
          <p:nvSpPr>
            <p:cNvPr name="Freeform 4" id="4"/>
            <p:cNvSpPr/>
            <p:nvPr/>
          </p:nvSpPr>
          <p:spPr>
            <a:xfrm flipH="false" flipV="false" rot="0">
              <a:off x="0" y="1016"/>
              <a:ext cx="4572000" cy="2859913"/>
            </a:xfrm>
            <a:custGeom>
              <a:avLst/>
              <a:gdLst/>
              <a:ahLst/>
              <a:cxnLst/>
              <a:rect r="r" b="b" t="t" l="l"/>
              <a:pathLst>
                <a:path h="2859913" w="4572000">
                  <a:moveTo>
                    <a:pt x="4572000" y="0"/>
                  </a:moveTo>
                  <a:lnTo>
                    <a:pt x="4572000" y="2859913"/>
                  </a:lnTo>
                  <a:lnTo>
                    <a:pt x="0" y="2859913"/>
                  </a:lnTo>
                  <a:lnTo>
                    <a:pt x="0" y="0"/>
                  </a:lnTo>
                  <a:lnTo>
                    <a:pt x="4572000" y="0"/>
                  </a:lnTo>
                  <a:close/>
                </a:path>
              </a:pathLst>
            </a:custGeom>
            <a:blipFill>
              <a:blip r:embed="rId3"/>
              <a:stretch>
                <a:fillRect l="0" t="-57" r="0" b="-57"/>
              </a:stretch>
            </a:blipFill>
          </p:spPr>
        </p:sp>
      </p:grpSp>
    </p:spTree>
  </p:cSld>
  <p:clrMapOvr>
    <a:masterClrMapping/>
  </p:clrMapOvr>
  <p:transition spd="slow">
    <p:push dir="l"/>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1E0D6"/>
        </a:solidFill>
      </p:bgPr>
    </p:bg>
    <p:spTree>
      <p:nvGrpSpPr>
        <p:cNvPr id="1" name=""/>
        <p:cNvGrpSpPr/>
        <p:nvPr/>
      </p:nvGrpSpPr>
      <p:grpSpPr>
        <a:xfrm>
          <a:off x="0" y="0"/>
          <a:ext cx="0" cy="0"/>
          <a:chOff x="0" y="0"/>
          <a:chExt cx="0" cy="0"/>
        </a:xfrm>
      </p:grpSpPr>
      <p:sp>
        <p:nvSpPr>
          <p:cNvPr name="Freeform 2" id="2"/>
          <p:cNvSpPr/>
          <p:nvPr/>
        </p:nvSpPr>
        <p:spPr>
          <a:xfrm flipH="false" flipV="false" rot="0">
            <a:off x="494271" y="0"/>
            <a:ext cx="17299458" cy="10287000"/>
          </a:xfrm>
          <a:custGeom>
            <a:avLst/>
            <a:gdLst/>
            <a:ahLst/>
            <a:cxnLst/>
            <a:rect r="r" b="b" t="t" l="l"/>
            <a:pathLst>
              <a:path h="10287000" w="17299458">
                <a:moveTo>
                  <a:pt x="0" y="0"/>
                </a:moveTo>
                <a:lnTo>
                  <a:pt x="17299458" y="0"/>
                </a:lnTo>
                <a:lnTo>
                  <a:pt x="17299458" y="10287000"/>
                </a:lnTo>
                <a:lnTo>
                  <a:pt x="0" y="10287000"/>
                </a:lnTo>
                <a:lnTo>
                  <a:pt x="0" y="0"/>
                </a:lnTo>
                <a:close/>
              </a:path>
            </a:pathLst>
          </a:custGeom>
          <a:blipFill>
            <a:blip r:embed="rId2"/>
            <a:stretch>
              <a:fillRect l="0" t="0" r="0" b="-1227"/>
            </a:stretch>
          </a:blipFill>
        </p:spPr>
      </p:sp>
    </p:spTree>
  </p:cSld>
  <p:clrMapOvr>
    <a:masterClrMapping/>
  </p:clrMapOvr>
  <p:transition spd="slow">
    <p:push dir="l"/>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1E0D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0"/>
            <a:ext cx="7383920" cy="10287000"/>
          </a:xfrm>
          <a:custGeom>
            <a:avLst/>
            <a:gdLst/>
            <a:ahLst/>
            <a:cxnLst/>
            <a:rect r="r" b="b" t="t" l="l"/>
            <a:pathLst>
              <a:path h="10287000" w="7383920">
                <a:moveTo>
                  <a:pt x="0" y="0"/>
                </a:moveTo>
                <a:lnTo>
                  <a:pt x="7383920" y="0"/>
                </a:lnTo>
                <a:lnTo>
                  <a:pt x="738392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9559370" y="0"/>
            <a:ext cx="8114016" cy="10287000"/>
          </a:xfrm>
          <a:custGeom>
            <a:avLst/>
            <a:gdLst/>
            <a:ahLst/>
            <a:cxnLst/>
            <a:rect r="r" b="b" t="t" l="l"/>
            <a:pathLst>
              <a:path h="10287000" w="8114016">
                <a:moveTo>
                  <a:pt x="0" y="0"/>
                </a:moveTo>
                <a:lnTo>
                  <a:pt x="8114016" y="0"/>
                </a:lnTo>
                <a:lnTo>
                  <a:pt x="8114016" y="10287000"/>
                </a:lnTo>
                <a:lnTo>
                  <a:pt x="0" y="10287000"/>
                </a:lnTo>
                <a:lnTo>
                  <a:pt x="0" y="0"/>
                </a:lnTo>
                <a:close/>
              </a:path>
            </a:pathLst>
          </a:custGeom>
          <a:blipFill>
            <a:blip r:embed="rId3"/>
            <a:stretch>
              <a:fillRect l="0" t="0" r="0" b="0"/>
            </a:stretch>
          </a:blipFill>
        </p:spPr>
      </p:sp>
    </p:spTree>
  </p:cSld>
  <p:clrMapOvr>
    <a:masterClrMapping/>
  </p:clrMapOvr>
  <p:transition spd="slow">
    <p:push dir="l"/>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1E0D6"/>
        </a:solidFill>
      </p:bgPr>
    </p:bg>
    <p:spTree>
      <p:nvGrpSpPr>
        <p:cNvPr id="1" name=""/>
        <p:cNvGrpSpPr/>
        <p:nvPr/>
      </p:nvGrpSpPr>
      <p:grpSpPr>
        <a:xfrm>
          <a:off x="0" y="0"/>
          <a:ext cx="0" cy="0"/>
          <a:chOff x="0" y="0"/>
          <a:chExt cx="0" cy="0"/>
        </a:xfrm>
      </p:grpSpPr>
      <p:sp>
        <p:nvSpPr>
          <p:cNvPr name="Freeform 2" id="2"/>
          <p:cNvSpPr/>
          <p:nvPr/>
        </p:nvSpPr>
        <p:spPr>
          <a:xfrm flipH="false" flipV="false" rot="0">
            <a:off x="769739" y="0"/>
            <a:ext cx="16748522" cy="10287000"/>
          </a:xfrm>
          <a:custGeom>
            <a:avLst/>
            <a:gdLst/>
            <a:ahLst/>
            <a:cxnLst/>
            <a:rect r="r" b="b" t="t" l="l"/>
            <a:pathLst>
              <a:path h="10287000" w="16748522">
                <a:moveTo>
                  <a:pt x="0" y="0"/>
                </a:moveTo>
                <a:lnTo>
                  <a:pt x="16748522" y="0"/>
                </a:lnTo>
                <a:lnTo>
                  <a:pt x="16748522" y="10287000"/>
                </a:lnTo>
                <a:lnTo>
                  <a:pt x="0" y="10287000"/>
                </a:lnTo>
                <a:lnTo>
                  <a:pt x="0" y="0"/>
                </a:lnTo>
                <a:close/>
              </a:path>
            </a:pathLst>
          </a:custGeom>
          <a:blipFill>
            <a:blip r:embed="rId2"/>
            <a:stretch>
              <a:fillRect l="0" t="0" r="0" b="0"/>
            </a:stretch>
          </a:blipFill>
        </p:spPr>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1E0D6"/>
        </a:solidFill>
      </p:bgPr>
    </p:bg>
    <p:spTree>
      <p:nvGrpSpPr>
        <p:cNvPr id="1" name=""/>
        <p:cNvGrpSpPr/>
        <p:nvPr/>
      </p:nvGrpSpPr>
      <p:grpSpPr>
        <a:xfrm>
          <a:off x="0" y="0"/>
          <a:ext cx="0" cy="0"/>
          <a:chOff x="0" y="0"/>
          <a:chExt cx="0" cy="0"/>
        </a:xfrm>
      </p:grpSpPr>
      <p:sp>
        <p:nvSpPr>
          <p:cNvPr name="Freeform 2" id="2"/>
          <p:cNvSpPr/>
          <p:nvPr/>
        </p:nvSpPr>
        <p:spPr>
          <a:xfrm flipH="false" flipV="false" rot="0">
            <a:off x="10120231" y="3150923"/>
            <a:ext cx="7998732" cy="5860796"/>
          </a:xfrm>
          <a:custGeom>
            <a:avLst/>
            <a:gdLst/>
            <a:ahLst/>
            <a:cxnLst/>
            <a:rect r="r" b="b" t="t" l="l"/>
            <a:pathLst>
              <a:path h="5860796" w="7998732">
                <a:moveTo>
                  <a:pt x="0" y="0"/>
                </a:moveTo>
                <a:lnTo>
                  <a:pt x="7998732" y="0"/>
                </a:lnTo>
                <a:lnTo>
                  <a:pt x="7998732" y="5860796"/>
                </a:lnTo>
                <a:lnTo>
                  <a:pt x="0" y="5860796"/>
                </a:lnTo>
                <a:lnTo>
                  <a:pt x="0" y="0"/>
                </a:lnTo>
                <a:close/>
              </a:path>
            </a:pathLst>
          </a:custGeom>
          <a:blipFill>
            <a:blip r:embed="rId2"/>
            <a:stretch>
              <a:fillRect l="-40687" t="-4276" r="-41128" b="0"/>
            </a:stretch>
          </a:blipFill>
        </p:spPr>
      </p:sp>
      <p:sp>
        <p:nvSpPr>
          <p:cNvPr name="TextBox 3" id="3"/>
          <p:cNvSpPr txBox="true"/>
          <p:nvPr/>
        </p:nvSpPr>
        <p:spPr>
          <a:xfrm rot="0">
            <a:off x="366473" y="2879407"/>
            <a:ext cx="9947878" cy="6132312"/>
          </a:xfrm>
          <a:prstGeom prst="rect">
            <a:avLst/>
          </a:prstGeom>
        </p:spPr>
        <p:txBody>
          <a:bodyPr anchor="t" rtlCol="false" tIns="0" lIns="0" bIns="0" rIns="0">
            <a:spAutoFit/>
          </a:bodyPr>
          <a:lstStyle/>
          <a:p>
            <a:pPr algn="l" marL="832792" indent="-416396" lvl="1">
              <a:lnSpc>
                <a:spcPts val="5400"/>
              </a:lnSpc>
              <a:buFont typeface="Arial"/>
              <a:buChar char="•"/>
            </a:pPr>
            <a:r>
              <a:rPr lang="en-US" b="true" sz="3857">
                <a:solidFill>
                  <a:srgbClr val="2F2F2D"/>
                </a:solidFill>
                <a:latin typeface="Open Sans Bold"/>
                <a:ea typeface="Open Sans Bold"/>
                <a:cs typeface="Open Sans Bold"/>
                <a:sym typeface="Open Sans Bold"/>
              </a:rPr>
              <a:t>The AdventureWorks2022 database organizes its tables and objects into multiple schemas. Schemas are used to logically group database objects, such as tables and views Below is an overview of the main schemas typically found in AdventureWorks2022:</a:t>
            </a:r>
          </a:p>
          <a:p>
            <a:pPr algn="l">
              <a:lnSpc>
                <a:spcPts val="5400"/>
              </a:lnSpc>
              <a:spcBef>
                <a:spcPct val="0"/>
              </a:spcBef>
            </a:pPr>
          </a:p>
        </p:txBody>
      </p:sp>
      <p:sp>
        <p:nvSpPr>
          <p:cNvPr name="TextBox 4" id="4"/>
          <p:cNvSpPr txBox="true"/>
          <p:nvPr/>
        </p:nvSpPr>
        <p:spPr>
          <a:xfrm rot="0">
            <a:off x="1213172" y="895350"/>
            <a:ext cx="15861655" cy="1177290"/>
          </a:xfrm>
          <a:prstGeom prst="rect">
            <a:avLst/>
          </a:prstGeom>
        </p:spPr>
        <p:txBody>
          <a:bodyPr anchor="t" rtlCol="false" tIns="0" lIns="0" bIns="0" rIns="0">
            <a:spAutoFit/>
          </a:bodyPr>
          <a:lstStyle/>
          <a:p>
            <a:pPr algn="ctr">
              <a:lnSpc>
                <a:spcPts val="9659"/>
              </a:lnSpc>
              <a:spcBef>
                <a:spcPct val="0"/>
              </a:spcBef>
            </a:pPr>
            <a:r>
              <a:rPr lang="en-US" b="true" sz="6899">
                <a:solidFill>
                  <a:srgbClr val="2F2F2D"/>
                </a:solidFill>
                <a:latin typeface="Open Sans Bold"/>
                <a:ea typeface="Open Sans Bold"/>
                <a:cs typeface="Open Sans Bold"/>
                <a:sym typeface="Open Sans Bold"/>
              </a:rPr>
              <a:t>AdventureWorks2022 Schemas</a:t>
            </a:r>
          </a:p>
        </p:txBody>
      </p:sp>
    </p:spTree>
  </p:cSld>
  <p:clrMapOvr>
    <a:masterClrMapping/>
  </p:clrMapOvr>
  <p:transition spd="med">
    <p:fade/>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1E0D6"/>
        </a:solidFill>
      </p:bgPr>
    </p:bg>
    <p:spTree>
      <p:nvGrpSpPr>
        <p:cNvPr id="1" name=""/>
        <p:cNvGrpSpPr/>
        <p:nvPr/>
      </p:nvGrpSpPr>
      <p:grpSpPr>
        <a:xfrm>
          <a:off x="0" y="0"/>
          <a:ext cx="0" cy="0"/>
          <a:chOff x="0" y="0"/>
          <a:chExt cx="0" cy="0"/>
        </a:xfrm>
      </p:grpSpPr>
      <p:sp>
        <p:nvSpPr>
          <p:cNvPr name="Freeform 2" id="2"/>
          <p:cNvSpPr/>
          <p:nvPr/>
        </p:nvSpPr>
        <p:spPr>
          <a:xfrm flipH="false" flipV="false" rot="0">
            <a:off x="1891807" y="0"/>
            <a:ext cx="14504385" cy="10287000"/>
          </a:xfrm>
          <a:custGeom>
            <a:avLst/>
            <a:gdLst/>
            <a:ahLst/>
            <a:cxnLst/>
            <a:rect r="r" b="b" t="t" l="l"/>
            <a:pathLst>
              <a:path h="10287000" w="14504385">
                <a:moveTo>
                  <a:pt x="0" y="0"/>
                </a:moveTo>
                <a:lnTo>
                  <a:pt x="14504386" y="0"/>
                </a:lnTo>
                <a:lnTo>
                  <a:pt x="14504386" y="10287000"/>
                </a:lnTo>
                <a:lnTo>
                  <a:pt x="0" y="10287000"/>
                </a:lnTo>
                <a:lnTo>
                  <a:pt x="0" y="0"/>
                </a:lnTo>
                <a:close/>
              </a:path>
            </a:pathLst>
          </a:custGeom>
          <a:blipFill>
            <a:blip r:embed="rId2"/>
            <a:stretch>
              <a:fillRect l="0" t="0" r="0" b="0"/>
            </a:stretch>
          </a:blipFill>
        </p:spPr>
      </p:sp>
    </p:spTree>
  </p:cSld>
  <p:clrMapOvr>
    <a:masterClrMapping/>
  </p:clrMapOvr>
  <p:transition spd="slow">
    <p:push dir="l"/>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1E0D6"/>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475378"/>
          </a:xfrm>
          <a:custGeom>
            <a:avLst/>
            <a:gdLst/>
            <a:ahLst/>
            <a:cxnLst/>
            <a:rect r="r" b="b" t="t" l="l"/>
            <a:pathLst>
              <a:path h="10475378" w="18288000">
                <a:moveTo>
                  <a:pt x="0" y="0"/>
                </a:moveTo>
                <a:lnTo>
                  <a:pt x="18288000" y="0"/>
                </a:lnTo>
                <a:lnTo>
                  <a:pt x="18288000" y="10475378"/>
                </a:lnTo>
                <a:lnTo>
                  <a:pt x="0" y="10475378"/>
                </a:lnTo>
                <a:lnTo>
                  <a:pt x="0" y="0"/>
                </a:lnTo>
                <a:close/>
              </a:path>
            </a:pathLst>
          </a:custGeom>
          <a:blipFill>
            <a:blip r:embed="rId2"/>
            <a:stretch>
              <a:fillRect l="-1309" t="-11996" r="-1320" b="-7376"/>
            </a:stretch>
          </a:blipFill>
        </p:spPr>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p:cSld>
    <p:bg>
      <p:bgPr>
        <a:solidFill>
          <a:srgbClr val="E1E0D6"/>
        </a:solidFill>
      </p:bgPr>
    </p:bg>
    <p:spTree>
      <p:nvGrpSpPr>
        <p:cNvPr id="1" name=""/>
        <p:cNvGrpSpPr/>
        <p:nvPr/>
      </p:nvGrpSpPr>
      <p:grpSpPr>
        <a:xfrm>
          <a:off x="0" y="0"/>
          <a:ext cx="0" cy="0"/>
          <a:chOff x="0" y="0"/>
          <a:chExt cx="0" cy="0"/>
        </a:xfrm>
      </p:grpSpPr>
      <p:grpSp>
        <p:nvGrpSpPr>
          <p:cNvPr name="Group 2" id="2"/>
          <p:cNvGrpSpPr/>
          <p:nvPr/>
        </p:nvGrpSpPr>
        <p:grpSpPr>
          <a:xfrm rot="0">
            <a:off x="798839" y="795124"/>
            <a:ext cx="16690321" cy="8696751"/>
            <a:chOff x="0" y="0"/>
            <a:chExt cx="16307842" cy="8497455"/>
          </a:xfrm>
        </p:grpSpPr>
        <p:sp>
          <p:nvSpPr>
            <p:cNvPr name="Freeform 3" id="3"/>
            <p:cNvSpPr/>
            <p:nvPr/>
          </p:nvSpPr>
          <p:spPr>
            <a:xfrm flipH="false" flipV="false" rot="0">
              <a:off x="0" y="0"/>
              <a:ext cx="16307842" cy="8497454"/>
            </a:xfrm>
            <a:custGeom>
              <a:avLst/>
              <a:gdLst/>
              <a:ahLst/>
              <a:cxnLst/>
              <a:rect r="r" b="b" t="t" l="l"/>
              <a:pathLst>
                <a:path h="8497454" w="16307842">
                  <a:moveTo>
                    <a:pt x="16083052" y="342900"/>
                  </a:moveTo>
                  <a:lnTo>
                    <a:pt x="16083052" y="251460"/>
                  </a:lnTo>
                  <a:lnTo>
                    <a:pt x="16307842" y="251460"/>
                  </a:lnTo>
                  <a:lnTo>
                    <a:pt x="16307842" y="226060"/>
                  </a:lnTo>
                  <a:lnTo>
                    <a:pt x="16083052" y="226060"/>
                  </a:lnTo>
                  <a:lnTo>
                    <a:pt x="16083052" y="0"/>
                  </a:lnTo>
                  <a:lnTo>
                    <a:pt x="16057652" y="0"/>
                  </a:lnTo>
                  <a:lnTo>
                    <a:pt x="16057652" y="226060"/>
                  </a:lnTo>
                  <a:lnTo>
                    <a:pt x="251460" y="226060"/>
                  </a:lnTo>
                  <a:lnTo>
                    <a:pt x="251460" y="0"/>
                  </a:lnTo>
                  <a:lnTo>
                    <a:pt x="226060" y="0"/>
                  </a:lnTo>
                  <a:lnTo>
                    <a:pt x="226060" y="226060"/>
                  </a:lnTo>
                  <a:lnTo>
                    <a:pt x="0" y="226060"/>
                  </a:lnTo>
                  <a:lnTo>
                    <a:pt x="0" y="251460"/>
                  </a:lnTo>
                  <a:lnTo>
                    <a:pt x="226060" y="251460"/>
                  </a:lnTo>
                  <a:lnTo>
                    <a:pt x="226060" y="8245994"/>
                  </a:lnTo>
                  <a:lnTo>
                    <a:pt x="0" y="8245994"/>
                  </a:lnTo>
                  <a:lnTo>
                    <a:pt x="0" y="8271394"/>
                  </a:lnTo>
                  <a:lnTo>
                    <a:pt x="226060" y="8271394"/>
                  </a:lnTo>
                  <a:lnTo>
                    <a:pt x="226060" y="8497454"/>
                  </a:lnTo>
                  <a:lnTo>
                    <a:pt x="251460" y="8497454"/>
                  </a:lnTo>
                  <a:lnTo>
                    <a:pt x="251460" y="8271394"/>
                  </a:lnTo>
                  <a:lnTo>
                    <a:pt x="16057652" y="8271394"/>
                  </a:lnTo>
                  <a:lnTo>
                    <a:pt x="16057652" y="8497454"/>
                  </a:lnTo>
                  <a:lnTo>
                    <a:pt x="16083052" y="8497454"/>
                  </a:lnTo>
                  <a:lnTo>
                    <a:pt x="16083052" y="8271394"/>
                  </a:lnTo>
                  <a:lnTo>
                    <a:pt x="16307842" y="8271394"/>
                  </a:lnTo>
                  <a:lnTo>
                    <a:pt x="16307842" y="8245994"/>
                  </a:lnTo>
                  <a:lnTo>
                    <a:pt x="16083052" y="8245994"/>
                  </a:lnTo>
                  <a:lnTo>
                    <a:pt x="16083052" y="342900"/>
                  </a:lnTo>
                  <a:close/>
                  <a:moveTo>
                    <a:pt x="16057652" y="342900"/>
                  </a:moveTo>
                  <a:lnTo>
                    <a:pt x="16057652" y="8245994"/>
                  </a:lnTo>
                  <a:lnTo>
                    <a:pt x="251460" y="8245994"/>
                  </a:lnTo>
                  <a:lnTo>
                    <a:pt x="251460" y="251460"/>
                  </a:lnTo>
                  <a:lnTo>
                    <a:pt x="16057652" y="251460"/>
                  </a:lnTo>
                  <a:lnTo>
                    <a:pt x="16057652" y="342900"/>
                  </a:lnTo>
                  <a:close/>
                </a:path>
              </a:pathLst>
            </a:custGeom>
            <a:solidFill>
              <a:srgbClr val="2F2F2D"/>
            </a:solidFill>
          </p:spPr>
        </p:sp>
      </p:grpSp>
      <p:sp>
        <p:nvSpPr>
          <p:cNvPr name="TextBox 4" id="4"/>
          <p:cNvSpPr txBox="true"/>
          <p:nvPr/>
        </p:nvSpPr>
        <p:spPr>
          <a:xfrm rot="0">
            <a:off x="1401123" y="2132321"/>
            <a:ext cx="15485754" cy="5992513"/>
          </a:xfrm>
          <a:prstGeom prst="rect">
            <a:avLst/>
          </a:prstGeom>
        </p:spPr>
        <p:txBody>
          <a:bodyPr anchor="t" rtlCol="false" tIns="0" lIns="0" bIns="0" rIns="0">
            <a:spAutoFit/>
          </a:bodyPr>
          <a:lstStyle/>
          <a:p>
            <a:pPr algn="just">
              <a:lnSpc>
                <a:spcPts val="4409"/>
              </a:lnSpc>
            </a:pPr>
            <a:r>
              <a:rPr lang="en-US" sz="3149" b="true">
                <a:solidFill>
                  <a:srgbClr val="2F2F2D"/>
                </a:solidFill>
                <a:latin typeface="Open Sans Bold"/>
                <a:ea typeface="Open Sans Bold"/>
                <a:cs typeface="Open Sans Bold"/>
                <a:sym typeface="Open Sans Bold"/>
              </a:rPr>
              <a:t>1.DBO (Database Owner)</a:t>
            </a:r>
          </a:p>
          <a:p>
            <a:pPr algn="just">
              <a:lnSpc>
                <a:spcPts val="3849"/>
              </a:lnSpc>
            </a:pPr>
          </a:p>
          <a:p>
            <a:pPr algn="just" marL="636754" indent="-318377" lvl="1">
              <a:lnSpc>
                <a:spcPts val="4129"/>
              </a:lnSpc>
              <a:buFont typeface="Arial"/>
              <a:buChar char="•"/>
            </a:pPr>
            <a:r>
              <a:rPr lang="en-US" b="true" sz="2949">
                <a:solidFill>
                  <a:srgbClr val="2F2F2D"/>
                </a:solidFill>
                <a:latin typeface="Open Sans Bold"/>
                <a:ea typeface="Open Sans Bold"/>
                <a:cs typeface="Open Sans Bold"/>
                <a:sym typeface="Open Sans Bold"/>
              </a:rPr>
              <a:t>Contains general tables and objects that don’t fit into other specific schemas.</a:t>
            </a:r>
          </a:p>
          <a:p>
            <a:pPr algn="just">
              <a:lnSpc>
                <a:spcPts val="3849"/>
              </a:lnSpc>
            </a:pPr>
          </a:p>
          <a:p>
            <a:pPr algn="just" marL="593573" indent="-296787" lvl="1">
              <a:lnSpc>
                <a:spcPts val="3849"/>
              </a:lnSpc>
              <a:buFont typeface="Arial"/>
              <a:buChar char="•"/>
            </a:pPr>
            <a:r>
              <a:rPr lang="en-US" b="true" sz="2749">
                <a:solidFill>
                  <a:srgbClr val="2F2F2D"/>
                </a:solidFill>
                <a:latin typeface="Open Sans Bold"/>
                <a:ea typeface="Open Sans Bold"/>
                <a:cs typeface="Open Sans Bold"/>
                <a:sym typeface="Open Sans Bold"/>
              </a:rPr>
              <a:t>Tables include core data such as Error Log, Database Log, etc.</a:t>
            </a:r>
          </a:p>
          <a:p>
            <a:pPr algn="just">
              <a:lnSpc>
                <a:spcPts val="3849"/>
              </a:lnSpc>
            </a:pPr>
          </a:p>
          <a:p>
            <a:pPr algn="just">
              <a:lnSpc>
                <a:spcPts val="4409"/>
              </a:lnSpc>
            </a:pPr>
            <a:r>
              <a:rPr lang="en-US" sz="3149" b="true">
                <a:solidFill>
                  <a:srgbClr val="2F2F2D"/>
                </a:solidFill>
                <a:latin typeface="Open Sans Bold"/>
                <a:ea typeface="Open Sans Bold"/>
                <a:cs typeface="Open Sans Bold"/>
                <a:sym typeface="Open Sans Bold"/>
              </a:rPr>
              <a:t>2.Person</a:t>
            </a:r>
          </a:p>
          <a:p>
            <a:pPr algn="just">
              <a:lnSpc>
                <a:spcPts val="3849"/>
              </a:lnSpc>
            </a:pPr>
          </a:p>
          <a:p>
            <a:pPr algn="just" marL="593573" indent="-296787" lvl="1">
              <a:lnSpc>
                <a:spcPts val="3849"/>
              </a:lnSpc>
              <a:buFont typeface="Arial"/>
              <a:buChar char="•"/>
            </a:pPr>
            <a:r>
              <a:rPr lang="en-US" b="true" sz="2749">
                <a:solidFill>
                  <a:srgbClr val="2F2F2D"/>
                </a:solidFill>
                <a:latin typeface="Open Sans Bold"/>
                <a:ea typeface="Open Sans Bold"/>
                <a:cs typeface="Open Sans Bold"/>
                <a:sym typeface="Open Sans Bold"/>
              </a:rPr>
              <a:t>Manages data related to people, including employees, customers, and contacts.</a:t>
            </a:r>
          </a:p>
          <a:p>
            <a:pPr algn="just">
              <a:lnSpc>
                <a:spcPts val="3849"/>
              </a:lnSpc>
            </a:pPr>
          </a:p>
          <a:p>
            <a:pPr algn="just" marL="593573" indent="-296787" lvl="1">
              <a:lnSpc>
                <a:spcPts val="3849"/>
              </a:lnSpc>
              <a:buFont typeface="Arial"/>
              <a:buChar char="•"/>
            </a:pPr>
            <a:r>
              <a:rPr lang="en-US" b="true" sz="2749">
                <a:solidFill>
                  <a:srgbClr val="2F2F2D"/>
                </a:solidFill>
                <a:latin typeface="Open Sans Bold"/>
                <a:ea typeface="Open Sans Bold"/>
                <a:cs typeface="Open Sans Bold"/>
                <a:sym typeface="Open Sans Bold"/>
              </a:rPr>
              <a:t>Key tables: Person, Address, Contact, Email Address, etc.</a:t>
            </a:r>
          </a:p>
          <a:p>
            <a:pPr algn="just">
              <a:lnSpc>
                <a:spcPts val="3849"/>
              </a:lnSpc>
              <a:spcBef>
                <a:spcPct val="0"/>
              </a:spcBef>
            </a:pPr>
          </a:p>
        </p:txBody>
      </p:sp>
    </p:spTree>
  </p:cSld>
  <p:clrMapOvr>
    <a:masterClrMapping/>
  </p:clrMapOvr>
  <p:transition spd="med">
    <p:circle/>
  </p:transition>
</p:sld>
</file>

<file path=ppt/slides/slide5.xml><?xml version="1.0" encoding="utf-8"?>
<p:sld xmlns:p="http://schemas.openxmlformats.org/presentationml/2006/main" xmlns:a="http://schemas.openxmlformats.org/drawingml/2006/main">
  <p:cSld>
    <p:bg>
      <p:bgPr>
        <a:solidFill>
          <a:srgbClr val="E1E0D6"/>
        </a:solidFill>
      </p:bgPr>
    </p:bg>
    <p:spTree>
      <p:nvGrpSpPr>
        <p:cNvPr id="1" name=""/>
        <p:cNvGrpSpPr/>
        <p:nvPr/>
      </p:nvGrpSpPr>
      <p:grpSpPr>
        <a:xfrm>
          <a:off x="0" y="0"/>
          <a:ext cx="0" cy="0"/>
          <a:chOff x="0" y="0"/>
          <a:chExt cx="0" cy="0"/>
        </a:xfrm>
      </p:grpSpPr>
      <p:grpSp>
        <p:nvGrpSpPr>
          <p:cNvPr name="Group 2" id="2"/>
          <p:cNvGrpSpPr/>
          <p:nvPr/>
        </p:nvGrpSpPr>
        <p:grpSpPr>
          <a:xfrm rot="0">
            <a:off x="568979" y="832682"/>
            <a:ext cx="16690321" cy="8696751"/>
            <a:chOff x="0" y="0"/>
            <a:chExt cx="16307842" cy="8497455"/>
          </a:xfrm>
        </p:grpSpPr>
        <p:sp>
          <p:nvSpPr>
            <p:cNvPr name="Freeform 3" id="3"/>
            <p:cNvSpPr/>
            <p:nvPr/>
          </p:nvSpPr>
          <p:spPr>
            <a:xfrm flipH="false" flipV="false" rot="0">
              <a:off x="0" y="0"/>
              <a:ext cx="16307842" cy="8497454"/>
            </a:xfrm>
            <a:custGeom>
              <a:avLst/>
              <a:gdLst/>
              <a:ahLst/>
              <a:cxnLst/>
              <a:rect r="r" b="b" t="t" l="l"/>
              <a:pathLst>
                <a:path h="8497454" w="16307842">
                  <a:moveTo>
                    <a:pt x="16083052" y="342900"/>
                  </a:moveTo>
                  <a:lnTo>
                    <a:pt x="16083052" y="251460"/>
                  </a:lnTo>
                  <a:lnTo>
                    <a:pt x="16307842" y="251460"/>
                  </a:lnTo>
                  <a:lnTo>
                    <a:pt x="16307842" y="226060"/>
                  </a:lnTo>
                  <a:lnTo>
                    <a:pt x="16083052" y="226060"/>
                  </a:lnTo>
                  <a:lnTo>
                    <a:pt x="16083052" y="0"/>
                  </a:lnTo>
                  <a:lnTo>
                    <a:pt x="16057652" y="0"/>
                  </a:lnTo>
                  <a:lnTo>
                    <a:pt x="16057652" y="226060"/>
                  </a:lnTo>
                  <a:lnTo>
                    <a:pt x="251460" y="226060"/>
                  </a:lnTo>
                  <a:lnTo>
                    <a:pt x="251460" y="0"/>
                  </a:lnTo>
                  <a:lnTo>
                    <a:pt x="226060" y="0"/>
                  </a:lnTo>
                  <a:lnTo>
                    <a:pt x="226060" y="226060"/>
                  </a:lnTo>
                  <a:lnTo>
                    <a:pt x="0" y="226060"/>
                  </a:lnTo>
                  <a:lnTo>
                    <a:pt x="0" y="251460"/>
                  </a:lnTo>
                  <a:lnTo>
                    <a:pt x="226060" y="251460"/>
                  </a:lnTo>
                  <a:lnTo>
                    <a:pt x="226060" y="8245994"/>
                  </a:lnTo>
                  <a:lnTo>
                    <a:pt x="0" y="8245994"/>
                  </a:lnTo>
                  <a:lnTo>
                    <a:pt x="0" y="8271394"/>
                  </a:lnTo>
                  <a:lnTo>
                    <a:pt x="226060" y="8271394"/>
                  </a:lnTo>
                  <a:lnTo>
                    <a:pt x="226060" y="8497454"/>
                  </a:lnTo>
                  <a:lnTo>
                    <a:pt x="251460" y="8497454"/>
                  </a:lnTo>
                  <a:lnTo>
                    <a:pt x="251460" y="8271394"/>
                  </a:lnTo>
                  <a:lnTo>
                    <a:pt x="16057652" y="8271394"/>
                  </a:lnTo>
                  <a:lnTo>
                    <a:pt x="16057652" y="8497454"/>
                  </a:lnTo>
                  <a:lnTo>
                    <a:pt x="16083052" y="8497454"/>
                  </a:lnTo>
                  <a:lnTo>
                    <a:pt x="16083052" y="8271394"/>
                  </a:lnTo>
                  <a:lnTo>
                    <a:pt x="16307842" y="8271394"/>
                  </a:lnTo>
                  <a:lnTo>
                    <a:pt x="16307842" y="8245994"/>
                  </a:lnTo>
                  <a:lnTo>
                    <a:pt x="16083052" y="8245994"/>
                  </a:lnTo>
                  <a:lnTo>
                    <a:pt x="16083052" y="342900"/>
                  </a:lnTo>
                  <a:close/>
                  <a:moveTo>
                    <a:pt x="16057652" y="342900"/>
                  </a:moveTo>
                  <a:lnTo>
                    <a:pt x="16057652" y="8245994"/>
                  </a:lnTo>
                  <a:lnTo>
                    <a:pt x="251460" y="8245994"/>
                  </a:lnTo>
                  <a:lnTo>
                    <a:pt x="251460" y="251460"/>
                  </a:lnTo>
                  <a:lnTo>
                    <a:pt x="16057652" y="251460"/>
                  </a:lnTo>
                  <a:lnTo>
                    <a:pt x="16057652" y="342900"/>
                  </a:lnTo>
                  <a:close/>
                </a:path>
              </a:pathLst>
            </a:custGeom>
            <a:solidFill>
              <a:srgbClr val="2F2F2D"/>
            </a:solidFill>
          </p:spPr>
        </p:sp>
      </p:grpSp>
      <p:sp>
        <p:nvSpPr>
          <p:cNvPr name="TextBox 4" id="4"/>
          <p:cNvSpPr txBox="true"/>
          <p:nvPr/>
        </p:nvSpPr>
        <p:spPr>
          <a:xfrm rot="0">
            <a:off x="1575468" y="1645290"/>
            <a:ext cx="15137063" cy="7051214"/>
          </a:xfrm>
          <a:prstGeom prst="rect">
            <a:avLst/>
          </a:prstGeom>
        </p:spPr>
        <p:txBody>
          <a:bodyPr anchor="t" rtlCol="false" tIns="0" lIns="0" bIns="0" rIns="0">
            <a:spAutoFit/>
          </a:bodyPr>
          <a:lstStyle/>
          <a:p>
            <a:pPr algn="l">
              <a:lnSpc>
                <a:spcPts val="4470"/>
              </a:lnSpc>
              <a:spcBef>
                <a:spcPct val="0"/>
              </a:spcBef>
            </a:pPr>
            <a:r>
              <a:rPr lang="en-US" b="true" sz="3193">
                <a:solidFill>
                  <a:srgbClr val="000000"/>
                </a:solidFill>
                <a:latin typeface="Open Sans Bold"/>
                <a:ea typeface="Open Sans Bold"/>
                <a:cs typeface="Open Sans Bold"/>
                <a:sym typeface="Open Sans Bold"/>
              </a:rPr>
              <a:t>3. Pr</a:t>
            </a:r>
            <a:r>
              <a:rPr lang="en-US" b="true" sz="3193">
                <a:solidFill>
                  <a:srgbClr val="000000"/>
                </a:solidFill>
                <a:latin typeface="Open Sans Bold"/>
                <a:ea typeface="Open Sans Bold"/>
                <a:cs typeface="Open Sans Bold"/>
                <a:sym typeface="Open Sans Bold"/>
              </a:rPr>
              <a:t>oduction</a:t>
            </a:r>
          </a:p>
          <a:p>
            <a:pPr algn="l">
              <a:lnSpc>
                <a:spcPts val="3630"/>
              </a:lnSpc>
              <a:spcBef>
                <a:spcPct val="0"/>
              </a:spcBef>
            </a:pPr>
          </a:p>
          <a:p>
            <a:pPr algn="l" marL="559861" indent="-279930" lvl="1">
              <a:lnSpc>
                <a:spcPts val="3630"/>
              </a:lnSpc>
              <a:spcBef>
                <a:spcPct val="0"/>
              </a:spcBef>
              <a:buFont typeface="Arial"/>
              <a:buChar char="•"/>
            </a:pPr>
            <a:r>
              <a:rPr lang="en-US" b="true" sz="2593">
                <a:solidFill>
                  <a:srgbClr val="000000"/>
                </a:solidFill>
                <a:latin typeface="Open Sans Bold"/>
                <a:ea typeface="Open Sans Bold"/>
                <a:cs typeface="Open Sans Bold"/>
                <a:sym typeface="Open Sans Bold"/>
              </a:rPr>
              <a:t>Represents the manufacturing and product information for the Adventure Works Cycles company.</a:t>
            </a:r>
          </a:p>
          <a:p>
            <a:pPr algn="l">
              <a:lnSpc>
                <a:spcPts val="3630"/>
              </a:lnSpc>
              <a:spcBef>
                <a:spcPct val="0"/>
              </a:spcBef>
            </a:pPr>
          </a:p>
          <a:p>
            <a:pPr algn="l" marL="559861" indent="-279930" lvl="1">
              <a:lnSpc>
                <a:spcPts val="3630"/>
              </a:lnSpc>
              <a:spcBef>
                <a:spcPct val="0"/>
              </a:spcBef>
              <a:buFont typeface="Arial"/>
              <a:buChar char="•"/>
            </a:pPr>
            <a:r>
              <a:rPr lang="en-US" b="true" sz="2593">
                <a:solidFill>
                  <a:srgbClr val="000000"/>
                </a:solidFill>
                <a:latin typeface="Open Sans Bold"/>
                <a:ea typeface="Open Sans Bold"/>
                <a:cs typeface="Open Sans Bold"/>
                <a:sym typeface="Open Sans Bold"/>
              </a:rPr>
              <a:t>Key tables: Product, ProductModel, WorkOrder, BillOfMaterials, TransactionHistory, etc.</a:t>
            </a:r>
          </a:p>
          <a:p>
            <a:pPr algn="l">
              <a:lnSpc>
                <a:spcPts val="3630"/>
              </a:lnSpc>
              <a:spcBef>
                <a:spcPct val="0"/>
              </a:spcBef>
            </a:pPr>
          </a:p>
          <a:p>
            <a:pPr algn="l">
              <a:lnSpc>
                <a:spcPts val="4470"/>
              </a:lnSpc>
              <a:spcBef>
                <a:spcPct val="0"/>
              </a:spcBef>
            </a:pPr>
            <a:r>
              <a:rPr lang="en-US" b="true" sz="3193">
                <a:solidFill>
                  <a:srgbClr val="000000"/>
                </a:solidFill>
                <a:latin typeface="Open Sans Bold"/>
                <a:ea typeface="Open Sans Bold"/>
                <a:cs typeface="Open Sans Bold"/>
                <a:sym typeface="Open Sans Bold"/>
              </a:rPr>
              <a:t>4. </a:t>
            </a:r>
            <a:r>
              <a:rPr lang="en-US" b="true" sz="3193">
                <a:solidFill>
                  <a:srgbClr val="000000"/>
                </a:solidFill>
                <a:latin typeface="Open Sans Bold"/>
                <a:ea typeface="Open Sans Bold"/>
                <a:cs typeface="Open Sans Bold"/>
                <a:sym typeface="Open Sans Bold"/>
              </a:rPr>
              <a:t>Sales</a:t>
            </a:r>
          </a:p>
          <a:p>
            <a:pPr algn="l">
              <a:lnSpc>
                <a:spcPts val="3630"/>
              </a:lnSpc>
              <a:spcBef>
                <a:spcPct val="0"/>
              </a:spcBef>
            </a:pPr>
          </a:p>
          <a:p>
            <a:pPr algn="l">
              <a:lnSpc>
                <a:spcPts val="3630"/>
              </a:lnSpc>
              <a:spcBef>
                <a:spcPct val="0"/>
              </a:spcBef>
            </a:pPr>
          </a:p>
          <a:p>
            <a:pPr algn="l" marL="559861" indent="-279930" lvl="1">
              <a:lnSpc>
                <a:spcPts val="3630"/>
              </a:lnSpc>
              <a:spcBef>
                <a:spcPct val="0"/>
              </a:spcBef>
              <a:buFont typeface="Arial"/>
              <a:buChar char="•"/>
            </a:pPr>
            <a:r>
              <a:rPr lang="en-US" b="true" sz="2593">
                <a:solidFill>
                  <a:srgbClr val="000000"/>
                </a:solidFill>
                <a:latin typeface="Open Sans Bold"/>
                <a:ea typeface="Open Sans Bold"/>
                <a:cs typeface="Open Sans Bold"/>
                <a:sym typeface="Open Sans Bold"/>
              </a:rPr>
              <a:t>Focuses on sales data, including customer orders, invoices, and sales-related transactions.</a:t>
            </a:r>
          </a:p>
          <a:p>
            <a:pPr algn="l">
              <a:lnSpc>
                <a:spcPts val="3630"/>
              </a:lnSpc>
              <a:spcBef>
                <a:spcPct val="0"/>
              </a:spcBef>
            </a:pPr>
          </a:p>
          <a:p>
            <a:pPr algn="l" marL="559861" indent="-279930" lvl="1">
              <a:lnSpc>
                <a:spcPts val="3630"/>
              </a:lnSpc>
              <a:spcBef>
                <a:spcPct val="0"/>
              </a:spcBef>
              <a:buFont typeface="Arial"/>
              <a:buChar char="•"/>
            </a:pPr>
            <a:r>
              <a:rPr lang="en-US" b="true" sz="2593">
                <a:solidFill>
                  <a:srgbClr val="000000"/>
                </a:solidFill>
                <a:latin typeface="Open Sans Bold"/>
                <a:ea typeface="Open Sans Bold"/>
                <a:cs typeface="Open Sans Bold"/>
                <a:sym typeface="Open Sans Bold"/>
              </a:rPr>
              <a:t>Key tables: SalesOrderHeader, SalesOrderDetail, SalesTerritory, Customer, etc.</a:t>
            </a:r>
          </a:p>
          <a:p>
            <a:pPr algn="l">
              <a:lnSpc>
                <a:spcPts val="3630"/>
              </a:lnSpc>
              <a:spcBef>
                <a:spcPct val="0"/>
              </a:spcBef>
            </a:pP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p:cSld>
    <p:bg>
      <p:bgPr>
        <a:solidFill>
          <a:srgbClr val="E1E0D6"/>
        </a:solidFill>
      </p:bgPr>
    </p:bg>
    <p:spTree>
      <p:nvGrpSpPr>
        <p:cNvPr id="1" name=""/>
        <p:cNvGrpSpPr/>
        <p:nvPr/>
      </p:nvGrpSpPr>
      <p:grpSpPr>
        <a:xfrm>
          <a:off x="0" y="0"/>
          <a:ext cx="0" cy="0"/>
          <a:chOff x="0" y="0"/>
          <a:chExt cx="0" cy="0"/>
        </a:xfrm>
      </p:grpSpPr>
      <p:grpSp>
        <p:nvGrpSpPr>
          <p:cNvPr name="Group 2" id="2"/>
          <p:cNvGrpSpPr/>
          <p:nvPr/>
        </p:nvGrpSpPr>
        <p:grpSpPr>
          <a:xfrm rot="0">
            <a:off x="798839" y="795124"/>
            <a:ext cx="16690321" cy="8696751"/>
            <a:chOff x="0" y="0"/>
            <a:chExt cx="16307842" cy="8497455"/>
          </a:xfrm>
        </p:grpSpPr>
        <p:sp>
          <p:nvSpPr>
            <p:cNvPr name="Freeform 3" id="3"/>
            <p:cNvSpPr/>
            <p:nvPr/>
          </p:nvSpPr>
          <p:spPr>
            <a:xfrm flipH="false" flipV="false" rot="0">
              <a:off x="0" y="0"/>
              <a:ext cx="16307842" cy="8497454"/>
            </a:xfrm>
            <a:custGeom>
              <a:avLst/>
              <a:gdLst/>
              <a:ahLst/>
              <a:cxnLst/>
              <a:rect r="r" b="b" t="t" l="l"/>
              <a:pathLst>
                <a:path h="8497454" w="16307842">
                  <a:moveTo>
                    <a:pt x="16083052" y="342900"/>
                  </a:moveTo>
                  <a:lnTo>
                    <a:pt x="16083052" y="251460"/>
                  </a:lnTo>
                  <a:lnTo>
                    <a:pt x="16307842" y="251460"/>
                  </a:lnTo>
                  <a:lnTo>
                    <a:pt x="16307842" y="226060"/>
                  </a:lnTo>
                  <a:lnTo>
                    <a:pt x="16083052" y="226060"/>
                  </a:lnTo>
                  <a:lnTo>
                    <a:pt x="16083052" y="0"/>
                  </a:lnTo>
                  <a:lnTo>
                    <a:pt x="16057652" y="0"/>
                  </a:lnTo>
                  <a:lnTo>
                    <a:pt x="16057652" y="226060"/>
                  </a:lnTo>
                  <a:lnTo>
                    <a:pt x="251460" y="226060"/>
                  </a:lnTo>
                  <a:lnTo>
                    <a:pt x="251460" y="0"/>
                  </a:lnTo>
                  <a:lnTo>
                    <a:pt x="226060" y="0"/>
                  </a:lnTo>
                  <a:lnTo>
                    <a:pt x="226060" y="226060"/>
                  </a:lnTo>
                  <a:lnTo>
                    <a:pt x="0" y="226060"/>
                  </a:lnTo>
                  <a:lnTo>
                    <a:pt x="0" y="251460"/>
                  </a:lnTo>
                  <a:lnTo>
                    <a:pt x="226060" y="251460"/>
                  </a:lnTo>
                  <a:lnTo>
                    <a:pt x="226060" y="8245994"/>
                  </a:lnTo>
                  <a:lnTo>
                    <a:pt x="0" y="8245994"/>
                  </a:lnTo>
                  <a:lnTo>
                    <a:pt x="0" y="8271394"/>
                  </a:lnTo>
                  <a:lnTo>
                    <a:pt x="226060" y="8271394"/>
                  </a:lnTo>
                  <a:lnTo>
                    <a:pt x="226060" y="8497454"/>
                  </a:lnTo>
                  <a:lnTo>
                    <a:pt x="251460" y="8497454"/>
                  </a:lnTo>
                  <a:lnTo>
                    <a:pt x="251460" y="8271394"/>
                  </a:lnTo>
                  <a:lnTo>
                    <a:pt x="16057652" y="8271394"/>
                  </a:lnTo>
                  <a:lnTo>
                    <a:pt x="16057652" y="8497454"/>
                  </a:lnTo>
                  <a:lnTo>
                    <a:pt x="16083052" y="8497454"/>
                  </a:lnTo>
                  <a:lnTo>
                    <a:pt x="16083052" y="8271394"/>
                  </a:lnTo>
                  <a:lnTo>
                    <a:pt x="16307842" y="8271394"/>
                  </a:lnTo>
                  <a:lnTo>
                    <a:pt x="16307842" y="8245994"/>
                  </a:lnTo>
                  <a:lnTo>
                    <a:pt x="16083052" y="8245994"/>
                  </a:lnTo>
                  <a:lnTo>
                    <a:pt x="16083052" y="342900"/>
                  </a:lnTo>
                  <a:close/>
                  <a:moveTo>
                    <a:pt x="16057652" y="342900"/>
                  </a:moveTo>
                  <a:lnTo>
                    <a:pt x="16057652" y="8245994"/>
                  </a:lnTo>
                  <a:lnTo>
                    <a:pt x="251460" y="8245994"/>
                  </a:lnTo>
                  <a:lnTo>
                    <a:pt x="251460" y="251460"/>
                  </a:lnTo>
                  <a:lnTo>
                    <a:pt x="16057652" y="251460"/>
                  </a:lnTo>
                  <a:lnTo>
                    <a:pt x="16057652" y="342900"/>
                  </a:lnTo>
                  <a:close/>
                </a:path>
              </a:pathLst>
            </a:custGeom>
            <a:solidFill>
              <a:srgbClr val="2F2F2D"/>
            </a:solidFill>
          </p:spPr>
        </p:sp>
      </p:grpSp>
      <p:sp>
        <p:nvSpPr>
          <p:cNvPr name="TextBox 4" id="4"/>
          <p:cNvSpPr txBox="true"/>
          <p:nvPr/>
        </p:nvSpPr>
        <p:spPr>
          <a:xfrm rot="0">
            <a:off x="1500256" y="1342707"/>
            <a:ext cx="15287488" cy="7534910"/>
          </a:xfrm>
          <a:prstGeom prst="rect">
            <a:avLst/>
          </a:prstGeom>
        </p:spPr>
        <p:txBody>
          <a:bodyPr anchor="t" rtlCol="false" tIns="0" lIns="0" bIns="0" rIns="0">
            <a:spAutoFit/>
          </a:bodyPr>
          <a:lstStyle/>
          <a:p>
            <a:pPr algn="l">
              <a:lnSpc>
                <a:spcPts val="4409"/>
              </a:lnSpc>
            </a:pPr>
            <a:r>
              <a:rPr lang="en-US" sz="3150" b="true">
                <a:solidFill>
                  <a:srgbClr val="000000"/>
                </a:solidFill>
                <a:latin typeface="Open Sans Bold"/>
                <a:ea typeface="Open Sans Bold"/>
                <a:cs typeface="Open Sans Bold"/>
                <a:sym typeface="Open Sans Bold"/>
              </a:rPr>
              <a:t>5. Purchasing</a:t>
            </a:r>
          </a:p>
          <a:p>
            <a:pPr algn="l">
              <a:lnSpc>
                <a:spcPts val="3919"/>
              </a:lnSpc>
            </a:pPr>
          </a:p>
          <a:p>
            <a:pPr algn="l" marL="604519" indent="-302260" lvl="1">
              <a:lnSpc>
                <a:spcPts val="3919"/>
              </a:lnSpc>
              <a:spcBef>
                <a:spcPct val="0"/>
              </a:spcBef>
              <a:buFont typeface="Arial"/>
              <a:buChar char="•"/>
            </a:pPr>
            <a:r>
              <a:rPr lang="en-US" b="true" sz="2799">
                <a:solidFill>
                  <a:srgbClr val="000000"/>
                </a:solidFill>
                <a:latin typeface="Open Sans Bold"/>
                <a:ea typeface="Open Sans Bold"/>
                <a:cs typeface="Open Sans Bold"/>
                <a:sym typeface="Open Sans Bold"/>
              </a:rPr>
              <a:t>Contains data on vendor transacti</a:t>
            </a:r>
            <a:r>
              <a:rPr lang="en-US" b="true" sz="2799">
                <a:solidFill>
                  <a:srgbClr val="000000"/>
                </a:solidFill>
                <a:latin typeface="Open Sans Bold"/>
                <a:ea typeface="Open Sans Bold"/>
                <a:cs typeface="Open Sans Bold"/>
                <a:sym typeface="Open Sans Bold"/>
              </a:rPr>
              <a:t>ons, including purchase orders and product supplies.</a:t>
            </a:r>
          </a:p>
          <a:p>
            <a:pPr algn="l">
              <a:lnSpc>
                <a:spcPts val="3919"/>
              </a:lnSpc>
              <a:spcBef>
                <a:spcPct val="0"/>
              </a:spcBef>
            </a:pPr>
          </a:p>
          <a:p>
            <a:pPr algn="l" marL="604519" indent="-302260" lvl="1">
              <a:lnSpc>
                <a:spcPts val="3919"/>
              </a:lnSpc>
              <a:spcBef>
                <a:spcPct val="0"/>
              </a:spcBef>
              <a:buFont typeface="Arial"/>
              <a:buChar char="•"/>
            </a:pPr>
            <a:r>
              <a:rPr lang="en-US" b="true" sz="2799">
                <a:solidFill>
                  <a:srgbClr val="000000"/>
                </a:solidFill>
                <a:latin typeface="Open Sans Bold"/>
                <a:ea typeface="Open Sans Bold"/>
                <a:cs typeface="Open Sans Bold"/>
                <a:sym typeface="Open Sans Bold"/>
              </a:rPr>
              <a:t>Key tables: Vendor, PurchaseOrderHeader, PurchaseOrderDetail, etc.</a:t>
            </a:r>
          </a:p>
          <a:p>
            <a:pPr algn="l">
              <a:lnSpc>
                <a:spcPts val="3919"/>
              </a:lnSpc>
              <a:spcBef>
                <a:spcPct val="0"/>
              </a:spcBef>
            </a:pPr>
          </a:p>
          <a:p>
            <a:pPr algn="l">
              <a:lnSpc>
                <a:spcPts val="4409"/>
              </a:lnSpc>
              <a:spcBef>
                <a:spcPct val="0"/>
              </a:spcBef>
            </a:pPr>
            <a:r>
              <a:rPr lang="en-US" b="true" sz="3150">
                <a:solidFill>
                  <a:srgbClr val="000000"/>
                </a:solidFill>
                <a:latin typeface="Open Sans Bold"/>
                <a:ea typeface="Open Sans Bold"/>
                <a:cs typeface="Open Sans Bold"/>
                <a:sym typeface="Open Sans Bold"/>
              </a:rPr>
              <a:t>6. HumanResources</a:t>
            </a:r>
          </a:p>
          <a:p>
            <a:pPr algn="l">
              <a:lnSpc>
                <a:spcPts val="3919"/>
              </a:lnSpc>
              <a:spcBef>
                <a:spcPct val="0"/>
              </a:spcBef>
            </a:pPr>
          </a:p>
          <a:p>
            <a:pPr algn="l" marL="604519" indent="-302260" lvl="1">
              <a:lnSpc>
                <a:spcPts val="3919"/>
              </a:lnSpc>
              <a:spcBef>
                <a:spcPct val="0"/>
              </a:spcBef>
              <a:buFont typeface="Arial"/>
              <a:buChar char="•"/>
            </a:pPr>
            <a:r>
              <a:rPr lang="en-US" b="true" sz="2799">
                <a:solidFill>
                  <a:srgbClr val="000000"/>
                </a:solidFill>
                <a:latin typeface="Open Sans Bold"/>
                <a:ea typeface="Open Sans Bold"/>
                <a:cs typeface="Open Sans Bold"/>
                <a:sym typeface="Open Sans Bold"/>
              </a:rPr>
              <a:t>Manages employee data such as department details, employee records, and job information.</a:t>
            </a:r>
          </a:p>
          <a:p>
            <a:pPr algn="l">
              <a:lnSpc>
                <a:spcPts val="3919"/>
              </a:lnSpc>
              <a:spcBef>
                <a:spcPct val="0"/>
              </a:spcBef>
            </a:pPr>
          </a:p>
          <a:p>
            <a:pPr algn="l" marL="604519" indent="-302260" lvl="1">
              <a:lnSpc>
                <a:spcPts val="3919"/>
              </a:lnSpc>
              <a:spcBef>
                <a:spcPct val="0"/>
              </a:spcBef>
              <a:buFont typeface="Arial"/>
              <a:buChar char="•"/>
            </a:pPr>
            <a:r>
              <a:rPr lang="en-US" b="true" sz="2799">
                <a:solidFill>
                  <a:srgbClr val="000000"/>
                </a:solidFill>
                <a:latin typeface="Open Sans Bold"/>
                <a:ea typeface="Open Sans Bold"/>
                <a:cs typeface="Open Sans Bold"/>
                <a:sym typeface="Open Sans Bold"/>
              </a:rPr>
              <a:t>Key tables: Employee, Department, Shift, JobCandidate, etc.</a:t>
            </a:r>
          </a:p>
          <a:p>
            <a:pPr algn="ctr">
              <a:lnSpc>
                <a:spcPts val="3919"/>
              </a:lnSpc>
              <a:spcBef>
                <a:spcPct val="0"/>
              </a:spcBef>
            </a:pPr>
          </a:p>
          <a:p>
            <a:pPr algn="ctr">
              <a:lnSpc>
                <a:spcPts val="3919"/>
              </a:lnSpc>
              <a:spcBef>
                <a:spcPct val="0"/>
              </a:spcBef>
            </a:pP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1E0D6"/>
        </a:solidFill>
      </p:bgPr>
    </p:bg>
    <p:spTree>
      <p:nvGrpSpPr>
        <p:cNvPr id="1" name=""/>
        <p:cNvGrpSpPr/>
        <p:nvPr/>
      </p:nvGrpSpPr>
      <p:grpSpPr>
        <a:xfrm>
          <a:off x="0" y="0"/>
          <a:ext cx="0" cy="0"/>
          <a:chOff x="0" y="0"/>
          <a:chExt cx="0" cy="0"/>
        </a:xfrm>
      </p:grpSpPr>
      <p:sp>
        <p:nvSpPr>
          <p:cNvPr name="Freeform 2" id="2"/>
          <p:cNvSpPr/>
          <p:nvPr/>
        </p:nvSpPr>
        <p:spPr>
          <a:xfrm flipH="false" flipV="false" rot="0">
            <a:off x="11757978" y="423664"/>
            <a:ext cx="5843859" cy="9384719"/>
          </a:xfrm>
          <a:custGeom>
            <a:avLst/>
            <a:gdLst/>
            <a:ahLst/>
            <a:cxnLst/>
            <a:rect r="r" b="b" t="t" l="l"/>
            <a:pathLst>
              <a:path h="9384719" w="5843859">
                <a:moveTo>
                  <a:pt x="0" y="0"/>
                </a:moveTo>
                <a:lnTo>
                  <a:pt x="5843858" y="0"/>
                </a:lnTo>
                <a:lnTo>
                  <a:pt x="5843858" y="9384719"/>
                </a:lnTo>
                <a:lnTo>
                  <a:pt x="0" y="9384719"/>
                </a:lnTo>
                <a:lnTo>
                  <a:pt x="0" y="0"/>
                </a:lnTo>
                <a:close/>
              </a:path>
            </a:pathLst>
          </a:custGeom>
          <a:blipFill>
            <a:blip r:embed="rId2"/>
            <a:stretch>
              <a:fillRect l="0" t="0" r="0" b="0"/>
            </a:stretch>
          </a:blipFill>
        </p:spPr>
      </p:sp>
      <p:sp>
        <p:nvSpPr>
          <p:cNvPr name="TextBox 3" id="3"/>
          <p:cNvSpPr txBox="true"/>
          <p:nvPr/>
        </p:nvSpPr>
        <p:spPr>
          <a:xfrm rot="0">
            <a:off x="315590" y="176295"/>
            <a:ext cx="10808558" cy="3172849"/>
          </a:xfrm>
          <a:prstGeom prst="rect">
            <a:avLst/>
          </a:prstGeom>
        </p:spPr>
        <p:txBody>
          <a:bodyPr anchor="t" rtlCol="false" tIns="0" lIns="0" bIns="0" rIns="0">
            <a:spAutoFit/>
          </a:bodyPr>
          <a:lstStyle/>
          <a:p>
            <a:pPr algn="ctr">
              <a:lnSpc>
                <a:spcPts val="7758"/>
              </a:lnSpc>
            </a:pPr>
            <a:r>
              <a:rPr lang="en-US" sz="5542" b="true">
                <a:solidFill>
                  <a:srgbClr val="000000"/>
                </a:solidFill>
                <a:latin typeface="Open Sans Bold"/>
                <a:ea typeface="Open Sans Bold"/>
                <a:cs typeface="Open Sans Bold"/>
                <a:sym typeface="Open Sans Bold"/>
              </a:rPr>
              <a:t> Business requirements : </a:t>
            </a:r>
          </a:p>
          <a:p>
            <a:pPr algn="ctr">
              <a:lnSpc>
                <a:spcPts val="18378"/>
              </a:lnSpc>
              <a:spcBef>
                <a:spcPct val="0"/>
              </a:spcBef>
            </a:pPr>
          </a:p>
        </p:txBody>
      </p:sp>
      <p:sp>
        <p:nvSpPr>
          <p:cNvPr name="TextBox 4" id="4"/>
          <p:cNvSpPr txBox="true"/>
          <p:nvPr/>
        </p:nvSpPr>
        <p:spPr>
          <a:xfrm rot="0">
            <a:off x="484627" y="1624965"/>
            <a:ext cx="11061435" cy="7633335"/>
          </a:xfrm>
          <a:prstGeom prst="rect">
            <a:avLst/>
          </a:prstGeom>
        </p:spPr>
        <p:txBody>
          <a:bodyPr anchor="t" rtlCol="false" tIns="0" lIns="0" bIns="0" rIns="0">
            <a:spAutoFit/>
          </a:bodyPr>
          <a:lstStyle/>
          <a:p>
            <a:pPr algn="l">
              <a:lnSpc>
                <a:spcPts val="5040"/>
              </a:lnSpc>
            </a:pPr>
            <a:r>
              <a:rPr lang="en-US" sz="3600" b="true">
                <a:solidFill>
                  <a:srgbClr val="000000"/>
                </a:solidFill>
                <a:latin typeface="Open Sans Bold"/>
                <a:ea typeface="Open Sans Bold"/>
                <a:cs typeface="Open Sans Bold"/>
                <a:sym typeface="Open Sans Bold"/>
              </a:rPr>
              <a:t>Sales Schema</a:t>
            </a:r>
          </a:p>
          <a:p>
            <a:pPr algn="l" marL="777240" indent="-388620" lvl="1">
              <a:lnSpc>
                <a:spcPts val="5040"/>
              </a:lnSpc>
              <a:spcBef>
                <a:spcPct val="0"/>
              </a:spcBef>
              <a:buFont typeface="Arial"/>
              <a:buChar char="•"/>
            </a:pPr>
            <a:r>
              <a:rPr lang="en-US" sz="3600">
                <a:solidFill>
                  <a:srgbClr val="000000"/>
                </a:solidFill>
                <a:latin typeface="Open Sans"/>
                <a:ea typeface="Open Sans"/>
                <a:cs typeface="Open Sans"/>
                <a:sym typeface="Open Sans"/>
              </a:rPr>
              <a:t>Best f</a:t>
            </a:r>
            <a:r>
              <a:rPr lang="en-US" sz="3600">
                <a:solidFill>
                  <a:srgbClr val="000000"/>
                </a:solidFill>
                <a:latin typeface="Open Sans"/>
                <a:ea typeface="Open Sans"/>
                <a:cs typeface="Open Sans"/>
                <a:sym typeface="Open Sans"/>
              </a:rPr>
              <a:t>or sales-related business requirements.</a:t>
            </a:r>
          </a:p>
          <a:p>
            <a:pPr algn="l" marL="777240" indent="-388620" lvl="1">
              <a:lnSpc>
                <a:spcPts val="5040"/>
              </a:lnSpc>
              <a:spcBef>
                <a:spcPct val="0"/>
              </a:spcBef>
              <a:buFont typeface="Arial"/>
              <a:buChar char="•"/>
            </a:pPr>
            <a:r>
              <a:rPr lang="en-US" sz="3600">
                <a:solidFill>
                  <a:srgbClr val="000000"/>
                </a:solidFill>
                <a:latin typeface="Open Sans"/>
                <a:ea typeface="Open Sans"/>
                <a:cs typeface="Open Sans"/>
                <a:sym typeface="Open Sans"/>
              </a:rPr>
              <a:t>If your business needs focus on managing customer orders, invoices, sales territories, or customer data.</a:t>
            </a:r>
          </a:p>
          <a:p>
            <a:pPr algn="l" marL="777240" indent="-388620" lvl="1">
              <a:lnSpc>
                <a:spcPts val="5040"/>
              </a:lnSpc>
              <a:spcBef>
                <a:spcPct val="0"/>
              </a:spcBef>
              <a:buFont typeface="Arial"/>
              <a:buChar char="•"/>
            </a:pPr>
            <a:r>
              <a:rPr lang="en-US" b="true" sz="3600">
                <a:solidFill>
                  <a:srgbClr val="000000"/>
                </a:solidFill>
                <a:latin typeface="Open Sans Bold"/>
                <a:ea typeface="Open Sans Bold"/>
                <a:cs typeface="Open Sans Bold"/>
                <a:sym typeface="Open Sans Bold"/>
              </a:rPr>
              <a:t>Key tables:</a:t>
            </a:r>
          </a:p>
          <a:p>
            <a:pPr algn="l" marL="1554480" indent="-518160" lvl="2">
              <a:lnSpc>
                <a:spcPts val="5040"/>
              </a:lnSpc>
              <a:spcBef>
                <a:spcPct val="0"/>
              </a:spcBef>
              <a:buFont typeface="Arial"/>
              <a:buChar char="⚬"/>
            </a:pPr>
            <a:r>
              <a:rPr lang="en-US" sz="3600">
                <a:solidFill>
                  <a:srgbClr val="000000"/>
                </a:solidFill>
                <a:latin typeface="Open Sans"/>
                <a:ea typeface="Open Sans"/>
                <a:cs typeface="Open Sans"/>
                <a:sym typeface="Open Sans"/>
              </a:rPr>
              <a:t>SalesOrderHeader: Represents the sales order header information.</a:t>
            </a:r>
          </a:p>
          <a:p>
            <a:pPr algn="l" marL="1554480" indent="-518160" lvl="2">
              <a:lnSpc>
                <a:spcPts val="5040"/>
              </a:lnSpc>
              <a:spcBef>
                <a:spcPct val="0"/>
              </a:spcBef>
              <a:buFont typeface="Arial"/>
              <a:buChar char="⚬"/>
            </a:pPr>
            <a:r>
              <a:rPr lang="en-US" sz="3600">
                <a:solidFill>
                  <a:srgbClr val="000000"/>
                </a:solidFill>
                <a:latin typeface="Open Sans"/>
                <a:ea typeface="Open Sans"/>
                <a:cs typeface="Open Sans"/>
                <a:sym typeface="Open Sans"/>
              </a:rPr>
              <a:t>SalesOrderDetail: Stores details of each sales order line.</a:t>
            </a:r>
          </a:p>
          <a:p>
            <a:pPr algn="l" marL="1554480" indent="-518160" lvl="2">
              <a:lnSpc>
                <a:spcPts val="5040"/>
              </a:lnSpc>
              <a:spcBef>
                <a:spcPct val="0"/>
              </a:spcBef>
              <a:buFont typeface="Arial"/>
              <a:buChar char="⚬"/>
            </a:pPr>
            <a:r>
              <a:rPr lang="en-US" sz="3600">
                <a:solidFill>
                  <a:srgbClr val="000000"/>
                </a:solidFill>
                <a:latin typeface="Open Sans"/>
                <a:ea typeface="Open Sans"/>
                <a:cs typeface="Open Sans"/>
                <a:sym typeface="Open Sans"/>
              </a:rPr>
              <a:t>Customer: Holds customer information.</a:t>
            </a:r>
          </a:p>
          <a:p>
            <a:pPr algn="l">
              <a:lnSpc>
                <a:spcPts val="5040"/>
              </a:lnSpc>
              <a:spcBef>
                <a:spcPct val="0"/>
              </a:spcBef>
            </a:pPr>
            <a:r>
              <a:rPr lang="en-US" b="true" sz="3600">
                <a:solidFill>
                  <a:srgbClr val="000000"/>
                </a:solidFill>
                <a:latin typeface="Open Sans Bold"/>
                <a:ea typeface="Open Sans Bold"/>
                <a:cs typeface="Open Sans Bold"/>
                <a:sym typeface="Open Sans Bold"/>
              </a:rPr>
              <a:t>SalesTerritory: </a:t>
            </a:r>
            <a:r>
              <a:rPr lang="en-US" sz="3600">
                <a:solidFill>
                  <a:srgbClr val="000000"/>
                </a:solidFill>
                <a:latin typeface="Open Sans"/>
                <a:ea typeface="Open Sans"/>
                <a:cs typeface="Open Sans"/>
                <a:sym typeface="Open Sans"/>
              </a:rPr>
              <a:t>Tracks sales territories</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1E0D6"/>
        </a:solidFill>
      </p:bgPr>
    </p:bg>
    <p:spTree>
      <p:nvGrpSpPr>
        <p:cNvPr id="1" name=""/>
        <p:cNvGrpSpPr/>
        <p:nvPr/>
      </p:nvGrpSpPr>
      <p:grpSpPr>
        <a:xfrm>
          <a:off x="0" y="0"/>
          <a:ext cx="0" cy="0"/>
          <a:chOff x="0" y="0"/>
          <a:chExt cx="0" cy="0"/>
        </a:xfrm>
      </p:grpSpPr>
      <p:sp>
        <p:nvSpPr>
          <p:cNvPr name="TextBox 2" id="2"/>
          <p:cNvSpPr txBox="true"/>
          <p:nvPr/>
        </p:nvSpPr>
        <p:spPr>
          <a:xfrm rot="0">
            <a:off x="1028700" y="2235200"/>
            <a:ext cx="12527971" cy="7023100"/>
          </a:xfrm>
          <a:prstGeom prst="rect">
            <a:avLst/>
          </a:prstGeom>
        </p:spPr>
        <p:txBody>
          <a:bodyPr anchor="t" rtlCol="false" tIns="0" lIns="0" bIns="0" rIns="0">
            <a:spAutoFit/>
          </a:bodyPr>
          <a:lstStyle/>
          <a:p>
            <a:pPr algn="l">
              <a:lnSpc>
                <a:spcPts val="5599"/>
              </a:lnSpc>
              <a:spcBef>
                <a:spcPct val="0"/>
              </a:spcBef>
            </a:pPr>
            <a:r>
              <a:rPr lang="en-US" b="true" sz="3999">
                <a:solidFill>
                  <a:srgbClr val="000000"/>
                </a:solidFill>
                <a:latin typeface="Open Sans Bold"/>
                <a:ea typeface="Open Sans Bold"/>
                <a:cs typeface="Open Sans Bold"/>
                <a:sym typeface="Open Sans Bold"/>
              </a:rPr>
              <a:t>Objective:</a:t>
            </a:r>
          </a:p>
          <a:p>
            <a:pPr algn="l">
              <a:lnSpc>
                <a:spcPts val="5599"/>
              </a:lnSpc>
              <a:spcBef>
                <a:spcPct val="0"/>
              </a:spcBef>
            </a:pPr>
          </a:p>
          <a:p>
            <a:pPr algn="l">
              <a:lnSpc>
                <a:spcPts val="5599"/>
              </a:lnSpc>
              <a:spcBef>
                <a:spcPct val="0"/>
              </a:spcBef>
            </a:pPr>
            <a:r>
              <a:rPr lang="en-US" sz="3999">
                <a:solidFill>
                  <a:srgbClr val="000000"/>
                </a:solidFill>
                <a:latin typeface="Open Sans"/>
                <a:ea typeface="Open Sans"/>
                <a:cs typeface="Open Sans"/>
                <a:sym typeface="Open Sans"/>
              </a:rPr>
              <a:t>The business requirements focus on utilizing the Sales schema within the AdventureWorks2022 database to optimize sales operations, customer management, and order processing. The goal is to enhance the efficiency and accuracy of the sales process while providing actionable insights through data analysis.</a:t>
            </a:r>
          </a:p>
          <a:p>
            <a:pPr algn="l">
              <a:lnSpc>
                <a:spcPts val="5599"/>
              </a:lnSpc>
              <a:spcBef>
                <a:spcPct val="0"/>
              </a:spcBef>
            </a:pPr>
          </a:p>
        </p:txBody>
      </p:sp>
      <p:sp>
        <p:nvSpPr>
          <p:cNvPr name="Freeform 3" id="3"/>
          <p:cNvSpPr/>
          <p:nvPr/>
        </p:nvSpPr>
        <p:spPr>
          <a:xfrm flipH="false" flipV="false" rot="0">
            <a:off x="13167897" y="3727450"/>
            <a:ext cx="5120103" cy="4114800"/>
          </a:xfrm>
          <a:custGeom>
            <a:avLst/>
            <a:gdLst/>
            <a:ahLst/>
            <a:cxnLst/>
            <a:rect r="r" b="b" t="t" l="l"/>
            <a:pathLst>
              <a:path h="4114800" w="5120103">
                <a:moveTo>
                  <a:pt x="0" y="0"/>
                </a:moveTo>
                <a:lnTo>
                  <a:pt x="5120103" y="0"/>
                </a:lnTo>
                <a:lnTo>
                  <a:pt x="512010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48922" y="458557"/>
            <a:ext cx="17190157" cy="1820545"/>
          </a:xfrm>
          <a:prstGeom prst="rect">
            <a:avLst/>
          </a:prstGeom>
        </p:spPr>
        <p:txBody>
          <a:bodyPr anchor="t" rtlCol="false" tIns="0" lIns="0" bIns="0" rIns="0">
            <a:spAutoFit/>
          </a:bodyPr>
          <a:lstStyle/>
          <a:p>
            <a:pPr algn="ctr">
              <a:lnSpc>
                <a:spcPts val="7840"/>
              </a:lnSpc>
            </a:pPr>
            <a:r>
              <a:rPr lang="en-US" sz="5600" b="true">
                <a:solidFill>
                  <a:srgbClr val="000000"/>
                </a:solidFill>
                <a:latin typeface="Open Sans Bold"/>
                <a:ea typeface="Open Sans Bold"/>
                <a:cs typeface="Open Sans Bold"/>
                <a:sym typeface="Open Sans Bold"/>
              </a:rPr>
              <a:t>Business Requirements for the Sales Schema</a:t>
            </a:r>
          </a:p>
          <a:p>
            <a:pPr algn="ctr">
              <a:lnSpc>
                <a:spcPts val="6719"/>
              </a:lnSpc>
              <a:spcBef>
                <a:spcPct val="0"/>
              </a:spcBef>
            </a:pPr>
          </a:p>
        </p:txBody>
      </p:sp>
    </p:spTree>
  </p:cSld>
  <p:clrMapOvr>
    <a:masterClrMapping/>
  </p:clrMapOvr>
  <p:transition spd="med">
    <p:cover dir="rd"/>
  </p:transition>
</p:sld>
</file>

<file path=ppt/slides/slide9.xml><?xml version="1.0" encoding="utf-8"?>
<p:sld xmlns:p="http://schemas.openxmlformats.org/presentationml/2006/main" xmlns:a="http://schemas.openxmlformats.org/drawingml/2006/main">
  <p:cSld>
    <p:bg>
      <p:bgPr>
        <a:solidFill>
          <a:srgbClr val="E1E0D6"/>
        </a:solidFill>
      </p:bgPr>
    </p:bg>
    <p:spTree>
      <p:nvGrpSpPr>
        <p:cNvPr id="1" name=""/>
        <p:cNvGrpSpPr/>
        <p:nvPr/>
      </p:nvGrpSpPr>
      <p:grpSpPr>
        <a:xfrm>
          <a:off x="0" y="0"/>
          <a:ext cx="0" cy="0"/>
          <a:chOff x="0" y="0"/>
          <a:chExt cx="0" cy="0"/>
        </a:xfrm>
      </p:grpSpPr>
      <p:sp>
        <p:nvSpPr>
          <p:cNvPr name="TextBox 2" id="2"/>
          <p:cNvSpPr txBox="true"/>
          <p:nvPr/>
        </p:nvSpPr>
        <p:spPr>
          <a:xfrm rot="0">
            <a:off x="558383" y="2006505"/>
            <a:ext cx="17171233" cy="7202258"/>
          </a:xfrm>
          <a:prstGeom prst="rect">
            <a:avLst/>
          </a:prstGeom>
        </p:spPr>
        <p:txBody>
          <a:bodyPr anchor="t" rtlCol="false" tIns="0" lIns="0" bIns="0" rIns="0">
            <a:spAutoFit/>
          </a:bodyPr>
          <a:lstStyle/>
          <a:p>
            <a:pPr algn="l">
              <a:lnSpc>
                <a:spcPts val="5175"/>
              </a:lnSpc>
            </a:pPr>
            <a:r>
              <a:rPr lang="en-US" sz="3696" b="true">
                <a:solidFill>
                  <a:srgbClr val="000000"/>
                </a:solidFill>
                <a:latin typeface="Open Sans Bold"/>
                <a:ea typeface="Open Sans Bold"/>
                <a:cs typeface="Open Sans Bold"/>
                <a:sym typeface="Open Sans Bold"/>
              </a:rPr>
              <a:t>1.Sales Order Management</a:t>
            </a:r>
          </a:p>
          <a:p>
            <a:pPr algn="l" marL="1596156" indent="-532052" lvl="2">
              <a:lnSpc>
                <a:spcPts val="5175"/>
              </a:lnSpc>
              <a:spcBef>
                <a:spcPct val="0"/>
              </a:spcBef>
              <a:buFont typeface="Arial"/>
              <a:buChar char="⚬"/>
            </a:pPr>
            <a:r>
              <a:rPr lang="en-US" b="true" sz="3696">
                <a:solidFill>
                  <a:srgbClr val="000000"/>
                </a:solidFill>
                <a:latin typeface="Open Sans Bold"/>
                <a:ea typeface="Open Sans Bold"/>
                <a:cs typeface="Open Sans Bold"/>
                <a:sym typeface="Open Sans Bold"/>
              </a:rPr>
              <a:t>Requirement: </a:t>
            </a:r>
            <a:r>
              <a:rPr lang="en-US" sz="3696">
                <a:solidFill>
                  <a:srgbClr val="000000"/>
                </a:solidFill>
                <a:latin typeface="Open Sans"/>
                <a:ea typeface="Open Sans"/>
                <a:cs typeface="Open Sans"/>
                <a:sym typeface="Open Sans"/>
              </a:rPr>
              <a:t>The system must accurately manage and st</a:t>
            </a:r>
            <a:r>
              <a:rPr lang="en-US" sz="3696">
                <a:solidFill>
                  <a:srgbClr val="000000"/>
                </a:solidFill>
                <a:latin typeface="Open Sans"/>
                <a:ea typeface="Open Sans"/>
                <a:cs typeface="Open Sans"/>
                <a:sym typeface="Open Sans"/>
              </a:rPr>
              <a:t>ore sales order information, including order creation, modification, and tracking.</a:t>
            </a:r>
          </a:p>
          <a:p>
            <a:pPr algn="l" marL="1596156" indent="-532052" lvl="2">
              <a:lnSpc>
                <a:spcPts val="5175"/>
              </a:lnSpc>
              <a:spcBef>
                <a:spcPct val="0"/>
              </a:spcBef>
              <a:buFont typeface="Arial"/>
              <a:buChar char="⚬"/>
            </a:pPr>
            <a:r>
              <a:rPr lang="en-US" b="true" sz="3696">
                <a:solidFill>
                  <a:srgbClr val="000000"/>
                </a:solidFill>
                <a:latin typeface="Open Sans Bold"/>
                <a:ea typeface="Open Sans Bold"/>
                <a:cs typeface="Open Sans Bold"/>
                <a:sym typeface="Open Sans Bold"/>
              </a:rPr>
              <a:t>Details:</a:t>
            </a:r>
          </a:p>
          <a:p>
            <a:pPr algn="l" marL="2394234" indent="-598559" lvl="3">
              <a:lnSpc>
                <a:spcPts val="5175"/>
              </a:lnSpc>
              <a:spcBef>
                <a:spcPct val="0"/>
              </a:spcBef>
              <a:buFont typeface="Arial"/>
              <a:buChar char="￭"/>
            </a:pPr>
            <a:r>
              <a:rPr lang="en-US" sz="3696">
                <a:solidFill>
                  <a:srgbClr val="000000"/>
                </a:solidFill>
                <a:latin typeface="Open Sans"/>
                <a:ea typeface="Open Sans"/>
                <a:cs typeface="Open Sans"/>
                <a:sym typeface="Open Sans"/>
              </a:rPr>
              <a:t>Use the SalesOrderHeader and SalesOrderDetail tables to </a:t>
            </a:r>
            <a:r>
              <a:rPr lang="en-US" b="true" sz="3696">
                <a:solidFill>
                  <a:srgbClr val="000000"/>
                </a:solidFill>
                <a:latin typeface="Open Sans Bold"/>
                <a:ea typeface="Open Sans Bold"/>
                <a:cs typeface="Open Sans Bold"/>
                <a:sym typeface="Open Sans Bold"/>
              </a:rPr>
              <a:t>capture all relevant details of a customer’s order</a:t>
            </a:r>
            <a:r>
              <a:rPr lang="en-US" sz="3696">
                <a:solidFill>
                  <a:srgbClr val="000000"/>
                </a:solidFill>
                <a:latin typeface="Open Sans"/>
                <a:ea typeface="Open Sans"/>
                <a:cs typeface="Open Sans"/>
                <a:sym typeface="Open Sans"/>
              </a:rPr>
              <a:t> (e.g., order dates, shipping method, total amount).</a:t>
            </a:r>
          </a:p>
          <a:p>
            <a:pPr algn="l" marL="2394234" indent="-598559" lvl="3">
              <a:lnSpc>
                <a:spcPts val="5175"/>
              </a:lnSpc>
              <a:spcBef>
                <a:spcPct val="0"/>
              </a:spcBef>
              <a:buFont typeface="Arial"/>
              <a:buChar char="￭"/>
            </a:pPr>
            <a:r>
              <a:rPr lang="en-US" sz="3696">
                <a:solidFill>
                  <a:srgbClr val="000000"/>
                </a:solidFill>
                <a:latin typeface="Open Sans"/>
                <a:ea typeface="Open Sans"/>
                <a:cs typeface="Open Sans"/>
                <a:sym typeface="Open Sans"/>
              </a:rPr>
              <a:t>Ensure </a:t>
            </a:r>
            <a:r>
              <a:rPr lang="en-US" b="true" sz="3696">
                <a:solidFill>
                  <a:srgbClr val="000000"/>
                </a:solidFill>
                <a:latin typeface="Open Sans Bold"/>
                <a:ea typeface="Open Sans Bold"/>
                <a:cs typeface="Open Sans Bold"/>
                <a:sym typeface="Open Sans Bold"/>
              </a:rPr>
              <a:t>proper linking between customer details</a:t>
            </a:r>
            <a:r>
              <a:rPr lang="en-US" sz="3696">
                <a:solidFill>
                  <a:srgbClr val="000000"/>
                </a:solidFill>
                <a:latin typeface="Open Sans"/>
                <a:ea typeface="Open Sans"/>
                <a:cs typeface="Open Sans"/>
                <a:sym typeface="Open Sans"/>
              </a:rPr>
              <a:t> in the Customer table and their respective orders.</a:t>
            </a:r>
          </a:p>
          <a:p>
            <a:pPr algn="l" marL="2394234" indent="-598559" lvl="3">
              <a:lnSpc>
                <a:spcPts val="5175"/>
              </a:lnSpc>
              <a:spcBef>
                <a:spcPct val="0"/>
              </a:spcBef>
              <a:buFont typeface="Arial"/>
              <a:buChar char="￭"/>
            </a:pPr>
            <a:r>
              <a:rPr lang="en-US" sz="3696">
                <a:solidFill>
                  <a:srgbClr val="000000"/>
                </a:solidFill>
                <a:latin typeface="Open Sans"/>
                <a:ea typeface="Open Sans"/>
                <a:cs typeface="Open Sans"/>
                <a:sym typeface="Open Sans"/>
              </a:rPr>
              <a:t>Support for </a:t>
            </a:r>
            <a:r>
              <a:rPr lang="en-US" b="true" sz="3696">
                <a:solidFill>
                  <a:srgbClr val="000000"/>
                </a:solidFill>
                <a:latin typeface="Open Sans Bold"/>
                <a:ea typeface="Open Sans Bold"/>
                <a:cs typeface="Open Sans Bold"/>
                <a:sym typeface="Open Sans Bold"/>
              </a:rPr>
              <a:t>managing orders in various states</a:t>
            </a:r>
            <a:r>
              <a:rPr lang="en-US" sz="3696">
                <a:solidFill>
                  <a:srgbClr val="000000"/>
                </a:solidFill>
                <a:latin typeface="Open Sans"/>
                <a:ea typeface="Open Sans"/>
                <a:cs typeface="Open Sans"/>
                <a:sym typeface="Open Sans"/>
              </a:rPr>
              <a:t> (e.g., pending, fulfilled, cancelled).</a:t>
            </a:r>
          </a:p>
        </p:txBody>
      </p:sp>
      <p:sp>
        <p:nvSpPr>
          <p:cNvPr name="TextBox 3" id="3"/>
          <p:cNvSpPr txBox="true"/>
          <p:nvPr/>
        </p:nvSpPr>
        <p:spPr>
          <a:xfrm rot="0">
            <a:off x="4026256" y="297052"/>
            <a:ext cx="10235489" cy="962660"/>
          </a:xfrm>
          <a:prstGeom prst="rect">
            <a:avLst/>
          </a:prstGeom>
        </p:spPr>
        <p:txBody>
          <a:bodyPr anchor="t" rtlCol="false" tIns="0" lIns="0" bIns="0" rIns="0">
            <a:spAutoFit/>
          </a:bodyPr>
          <a:lstStyle/>
          <a:p>
            <a:pPr algn="ctr">
              <a:lnSpc>
                <a:spcPts val="7840"/>
              </a:lnSpc>
              <a:spcBef>
                <a:spcPct val="0"/>
              </a:spcBef>
            </a:pPr>
            <a:r>
              <a:rPr lang="en-US" b="true" sz="5600">
                <a:solidFill>
                  <a:srgbClr val="000000"/>
                </a:solidFill>
                <a:latin typeface="Open Sans Bold"/>
                <a:ea typeface="Open Sans Bold"/>
                <a:cs typeface="Open Sans Bold"/>
                <a:sym typeface="Open Sans Bold"/>
              </a:rPr>
              <a:t>Key Business Requirements</a:t>
            </a:r>
          </a:p>
        </p:txBody>
      </p:sp>
    </p:spTree>
  </p:cSld>
  <p:clrMapOvr>
    <a:masterClrMapping/>
  </p:clrMapOvr>
  <p:transition spd="med">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DAGSnPBM9Ic</dc:identifier>
  <dcterms:modified xsi:type="dcterms:W3CDTF">2011-08-01T06:04:30Z</dcterms:modified>
  <cp:revision>1</cp:revision>
  <dc:title>AdventureWork2022_ETL_Project</dc:title>
</cp:coreProperties>
</file>